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919827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12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da20af07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da20af07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3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cd692878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cd692878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19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da20af07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da20af07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854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da20af07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da20af07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976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da20af07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da20af07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0344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da20af07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da20af07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227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da20af07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2da20af07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276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cd692878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cd692878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855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2c2b0f1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2c2b0f1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32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da20af0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da20af0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08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df5432b5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df5432b5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55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da20af07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2da20af07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55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d8ff2b2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2d8ff2b2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1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d8ff2b2f8_0_1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d8ff2b2f8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57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2df5432b5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2df5432b5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82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da20af07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da20af07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363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da20af07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2da20af07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facebook.com/Gradina-de-Relaxare-Liniste-si-Invatare-10012956856310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facebook.com/Gradina-de-Relaxare-Liniste-si-Invatare-10012956856310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80100" y="749950"/>
            <a:ext cx="8966100" cy="169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1100"/>
              <a:buNone/>
            </a:pPr>
            <a:r>
              <a:rPr lang="ro" sz="1300">
                <a:latin typeface="Times New Roman"/>
                <a:ea typeface="Times New Roman"/>
                <a:cs typeface="Times New Roman"/>
                <a:sym typeface="Times New Roman"/>
              </a:rPr>
              <a:t>GRĂDINIȚA „PARADISUL COPILĂRIEI” TG. MUREȘ</a:t>
            </a:r>
            <a:endParaRPr sz="1300">
              <a:latin typeface="Times New Roman"/>
              <a:ea typeface="Times New Roman"/>
              <a:cs typeface="Times New Roman"/>
              <a:sym typeface="Times New Roman"/>
            </a:endParaRPr>
          </a:p>
          <a:p>
            <a:pPr marL="0" lvl="0" indent="0" algn="l" rtl="0">
              <a:spcBef>
                <a:spcPts val="0"/>
              </a:spcBef>
              <a:spcAft>
                <a:spcPts val="0"/>
              </a:spcAft>
              <a:buSzPts val="1100"/>
              <a:buNone/>
            </a:pPr>
            <a:r>
              <a:rPr lang="ro" sz="1300">
                <a:latin typeface="Times New Roman"/>
                <a:ea typeface="Times New Roman"/>
                <a:cs typeface="Times New Roman"/>
                <a:sym typeface="Times New Roman"/>
              </a:rPr>
              <a:t>STRUCTURĂ A LICEULUI TEHNOLOGIC „ELECTROMUREȘ”</a:t>
            </a:r>
            <a:endParaRPr sz="1300">
              <a:latin typeface="Times New Roman"/>
              <a:ea typeface="Times New Roman"/>
              <a:cs typeface="Times New Roman"/>
              <a:sym typeface="Times New Roman"/>
            </a:endParaRPr>
          </a:p>
          <a:p>
            <a:pPr marL="0" lvl="0" indent="0" algn="l" rtl="0">
              <a:spcBef>
                <a:spcPts val="0"/>
              </a:spcBef>
              <a:spcAft>
                <a:spcPts val="0"/>
              </a:spcAft>
              <a:buSzPts val="1100"/>
              <a:buNone/>
            </a:pPr>
            <a:endParaRPr sz="1800">
              <a:latin typeface="Times New Roman"/>
              <a:ea typeface="Times New Roman"/>
              <a:cs typeface="Times New Roman"/>
              <a:sym typeface="Times New Roman"/>
            </a:endParaRPr>
          </a:p>
          <a:p>
            <a:pPr marL="0" lvl="0" indent="0" algn="l" rtl="0">
              <a:spcBef>
                <a:spcPts val="0"/>
              </a:spcBef>
              <a:spcAft>
                <a:spcPts val="0"/>
              </a:spcAft>
              <a:buSzPts val="1100"/>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ctr" rtl="0">
              <a:lnSpc>
                <a:spcPct val="150000"/>
              </a:lnSpc>
              <a:spcBef>
                <a:spcPts val="0"/>
              </a:spcBef>
              <a:spcAft>
                <a:spcPts val="0"/>
              </a:spcAft>
              <a:buSzPts val="990"/>
              <a:buNone/>
            </a:pPr>
            <a:r>
              <a:rPr lang="ro" sz="2480" b="1" i="1">
                <a:solidFill>
                  <a:srgbClr val="38761D"/>
                </a:solidFill>
                <a:latin typeface="Comic Sans MS"/>
                <a:ea typeface="Comic Sans MS"/>
                <a:cs typeface="Comic Sans MS"/>
                <a:sym typeface="Comic Sans MS"/>
              </a:rPr>
              <a:t>„GRĂDINA DE RELAXARE, LINIȘTE ȘI ÎNVĂȚARE”</a:t>
            </a:r>
            <a:endParaRPr sz="2480"/>
          </a:p>
        </p:txBody>
      </p:sp>
      <p:sp>
        <p:nvSpPr>
          <p:cNvPr id="55" name="Google Shape;55;p13"/>
          <p:cNvSpPr txBox="1">
            <a:spLocks noGrp="1"/>
          </p:cNvSpPr>
          <p:nvPr>
            <p:ph type="subTitle" idx="1"/>
          </p:nvPr>
        </p:nvSpPr>
        <p:spPr>
          <a:xfrm>
            <a:off x="525600" y="2968925"/>
            <a:ext cx="8520600" cy="135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ro" sz="1800">
                <a:solidFill>
                  <a:srgbClr val="000000"/>
                </a:solidFill>
                <a:latin typeface="Times New Roman"/>
                <a:ea typeface="Times New Roman"/>
                <a:cs typeface="Times New Roman"/>
                <a:sym typeface="Times New Roman"/>
              </a:rPr>
              <a:t>Material realizat de: </a:t>
            </a:r>
            <a:endParaRPr sz="1800">
              <a:solidFill>
                <a:srgbClr val="000000"/>
              </a:solidFill>
              <a:latin typeface="Times New Roman"/>
              <a:ea typeface="Times New Roman"/>
              <a:cs typeface="Times New Roman"/>
              <a:sym typeface="Times New Roman"/>
            </a:endParaRPr>
          </a:p>
          <a:p>
            <a:pPr marL="0" lvl="0" indent="0" algn="r" rtl="0">
              <a:spcBef>
                <a:spcPts val="0"/>
              </a:spcBef>
              <a:spcAft>
                <a:spcPts val="0"/>
              </a:spcAft>
              <a:buNone/>
            </a:pPr>
            <a:r>
              <a:rPr lang="ro" sz="1800" b="1">
                <a:solidFill>
                  <a:srgbClr val="000000"/>
                </a:solidFill>
                <a:latin typeface="Times New Roman"/>
                <a:ea typeface="Times New Roman"/>
                <a:cs typeface="Times New Roman"/>
                <a:sym typeface="Times New Roman"/>
              </a:rPr>
              <a:t>POP DORINA</a:t>
            </a:r>
            <a:endParaRPr sz="1800" b="1">
              <a:solidFill>
                <a:srgbClr val="000000"/>
              </a:solidFill>
              <a:latin typeface="Times New Roman"/>
              <a:ea typeface="Times New Roman"/>
              <a:cs typeface="Times New Roman"/>
              <a:sym typeface="Times New Roman"/>
            </a:endParaRPr>
          </a:p>
          <a:p>
            <a:pPr marL="0" lvl="0" indent="0" algn="r" rtl="0">
              <a:spcBef>
                <a:spcPts val="0"/>
              </a:spcBef>
              <a:spcAft>
                <a:spcPts val="0"/>
              </a:spcAft>
              <a:buNone/>
            </a:pPr>
            <a:r>
              <a:rPr lang="ro" sz="1800" b="1">
                <a:solidFill>
                  <a:srgbClr val="000000"/>
                </a:solidFill>
                <a:latin typeface="Times New Roman"/>
                <a:ea typeface="Times New Roman"/>
                <a:cs typeface="Times New Roman"/>
                <a:sym typeface="Times New Roman"/>
              </a:rPr>
              <a:t>CARAȘ VERONICA</a:t>
            </a:r>
            <a:endParaRPr sz="1800" b="1">
              <a:solidFill>
                <a:srgbClr val="000000"/>
              </a:solidFill>
              <a:latin typeface="Times New Roman"/>
              <a:ea typeface="Times New Roman"/>
              <a:cs typeface="Times New Roman"/>
              <a:sym typeface="Times New Roman"/>
            </a:endParaRPr>
          </a:p>
          <a:p>
            <a:pPr marL="0" lvl="0" indent="0" algn="r" rtl="0">
              <a:spcBef>
                <a:spcPts val="0"/>
              </a:spcBef>
              <a:spcAft>
                <a:spcPts val="0"/>
              </a:spcAft>
              <a:buNone/>
            </a:pPr>
            <a:r>
              <a:rPr lang="ro" sz="1800" b="1">
                <a:solidFill>
                  <a:srgbClr val="000000"/>
                </a:solidFill>
                <a:latin typeface="Times New Roman"/>
                <a:ea typeface="Times New Roman"/>
                <a:cs typeface="Times New Roman"/>
                <a:sym typeface="Times New Roman"/>
              </a:rPr>
              <a:t>CĂTANĂ ANGELA</a:t>
            </a:r>
            <a:endParaRPr sz="1600" b="1">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552175" y="217925"/>
            <a:ext cx="36561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ro" sz="2220" b="1">
                <a:latin typeface="Comic Sans MS"/>
                <a:ea typeface="Comic Sans MS"/>
                <a:cs typeface="Comic Sans MS"/>
                <a:sym typeface="Comic Sans MS"/>
              </a:rPr>
              <a:t>ZONA DE LINIȘTIRE</a:t>
            </a:r>
            <a:endParaRPr sz="2220" b="1">
              <a:latin typeface="Comic Sans MS"/>
              <a:ea typeface="Comic Sans MS"/>
              <a:cs typeface="Comic Sans MS"/>
              <a:sym typeface="Comic Sans MS"/>
            </a:endParaRPr>
          </a:p>
        </p:txBody>
      </p:sp>
      <p:sp>
        <p:nvSpPr>
          <p:cNvPr id="115" name="Google Shape;115;p22"/>
          <p:cNvSpPr txBox="1">
            <a:spLocks noGrp="1"/>
          </p:cNvSpPr>
          <p:nvPr>
            <p:ph type="body" idx="1"/>
          </p:nvPr>
        </p:nvSpPr>
        <p:spPr>
          <a:xfrm>
            <a:off x="311700" y="697525"/>
            <a:ext cx="4003500" cy="3947400"/>
          </a:xfrm>
          <a:prstGeom prst="rect">
            <a:avLst/>
          </a:prstGeom>
        </p:spPr>
        <p:txBody>
          <a:bodyPr spcFirstLastPara="1" wrap="square" lIns="91425" tIns="91425" rIns="91425" bIns="91425" anchor="t" anchorCtr="0">
            <a:normAutofit fontScale="25000" lnSpcReduction="20000"/>
          </a:bodyPr>
          <a:lstStyle/>
          <a:p>
            <a:pPr marL="457200" lvl="0" indent="-336550" algn="just" rtl="0">
              <a:spcBef>
                <a:spcPts val="0"/>
              </a:spcBef>
              <a:spcAft>
                <a:spcPts val="0"/>
              </a:spcAft>
              <a:buClr>
                <a:schemeClr val="dk1"/>
              </a:buClr>
              <a:buSzPct val="100000"/>
              <a:buFont typeface="Times New Roman"/>
              <a:buChar char="●"/>
            </a:pPr>
            <a:r>
              <a:rPr lang="ro" sz="6800">
                <a:solidFill>
                  <a:schemeClr val="dk1"/>
                </a:solidFill>
                <a:latin typeface="Times New Roman"/>
                <a:ea typeface="Times New Roman"/>
                <a:cs typeface="Times New Roman"/>
                <a:sym typeface="Times New Roman"/>
              </a:rPr>
              <a:t>Zona de liniștire este destinată situațiilor în care activitatea de învățare este perturbată prin comportamente greu de gestionat. </a:t>
            </a:r>
            <a:endParaRPr sz="6800">
              <a:solidFill>
                <a:schemeClr val="dk1"/>
              </a:solidFill>
              <a:latin typeface="Times New Roman"/>
              <a:ea typeface="Times New Roman"/>
              <a:cs typeface="Times New Roman"/>
              <a:sym typeface="Times New Roman"/>
            </a:endParaRPr>
          </a:p>
          <a:p>
            <a:pPr marL="457200" lvl="0" indent="-336550" algn="just" rtl="0">
              <a:spcBef>
                <a:spcPts val="0"/>
              </a:spcBef>
              <a:spcAft>
                <a:spcPts val="0"/>
              </a:spcAft>
              <a:buClr>
                <a:schemeClr val="dk1"/>
              </a:buClr>
              <a:buSzPct val="100000"/>
              <a:buFont typeface="Times New Roman"/>
              <a:buChar char="●"/>
            </a:pPr>
            <a:r>
              <a:rPr lang="ro" sz="6800">
                <a:solidFill>
                  <a:schemeClr val="dk1"/>
                </a:solidFill>
                <a:latin typeface="Times New Roman"/>
                <a:ea typeface="Times New Roman"/>
                <a:cs typeface="Times New Roman"/>
                <a:sym typeface="Times New Roman"/>
              </a:rPr>
              <a:t>Copiii se liniștesc aici prin activități de greblare a nisipului, pictură, lectură, aromaterapie, exerciții de respirație, revenind apoi la zona de învățare.</a:t>
            </a:r>
            <a:endParaRPr sz="6800">
              <a:solidFill>
                <a:schemeClr val="dk1"/>
              </a:solidFill>
              <a:latin typeface="Times New Roman"/>
              <a:ea typeface="Times New Roman"/>
              <a:cs typeface="Times New Roman"/>
              <a:sym typeface="Times New Roman"/>
            </a:endParaRPr>
          </a:p>
          <a:p>
            <a:pPr marL="457200" lvl="0" indent="-336550" algn="just" rtl="0">
              <a:spcBef>
                <a:spcPts val="0"/>
              </a:spcBef>
              <a:spcAft>
                <a:spcPts val="0"/>
              </a:spcAft>
              <a:buClr>
                <a:schemeClr val="dk1"/>
              </a:buClr>
              <a:buSzPct val="100000"/>
              <a:buFont typeface="Times New Roman"/>
              <a:buChar char="●"/>
            </a:pPr>
            <a:r>
              <a:rPr lang="ro" sz="6800">
                <a:solidFill>
                  <a:schemeClr val="dk1"/>
                </a:solidFill>
                <a:latin typeface="Times New Roman"/>
                <a:ea typeface="Times New Roman"/>
                <a:cs typeface="Times New Roman"/>
                <a:sym typeface="Times New Roman"/>
              </a:rPr>
              <a:t>Muzica are aici un rol important reprezentând acea mângâiere diafană care îi ajută pe copii să se elibereze și să uite de stările tensionate ascultând liniștea oferită ca dar de o pasăre în zbor sau de un fulg de păpădie grăbit.</a:t>
            </a:r>
            <a:endParaRPr sz="4367"/>
          </a:p>
          <a:p>
            <a:pPr marL="0" lvl="0" indent="0" algn="l" rtl="0">
              <a:spcBef>
                <a:spcPts val="1200"/>
              </a:spcBef>
              <a:spcAft>
                <a:spcPts val="0"/>
              </a:spcAft>
              <a:buNone/>
            </a:pPr>
            <a:endParaRPr sz="4657">
              <a:solidFill>
                <a:srgbClr val="050505"/>
              </a:solidFill>
              <a:highlight>
                <a:srgbClr val="FFFFFF"/>
              </a:highlight>
            </a:endParaRPr>
          </a:p>
          <a:p>
            <a:pPr marL="0" lvl="0" indent="0" algn="l" rtl="0">
              <a:spcBef>
                <a:spcPts val="1200"/>
              </a:spcBef>
              <a:spcAft>
                <a:spcPts val="0"/>
              </a:spcAft>
              <a:buNone/>
            </a:pPr>
            <a:endParaRPr sz="4657">
              <a:solidFill>
                <a:srgbClr val="050505"/>
              </a:solidFill>
              <a:highlight>
                <a:srgbClr val="FFFFFF"/>
              </a:highlight>
            </a:endParaRPr>
          </a:p>
          <a:p>
            <a:pPr marL="0" lvl="0" indent="0" algn="l" rtl="0">
              <a:spcBef>
                <a:spcPts val="1200"/>
              </a:spcBef>
              <a:spcAft>
                <a:spcPts val="0"/>
              </a:spcAft>
              <a:buClr>
                <a:schemeClr val="dk1"/>
              </a:buClr>
              <a:buSzPts val="275"/>
              <a:buFont typeface="Arial"/>
              <a:buNone/>
            </a:pPr>
            <a:endParaRPr sz="4657">
              <a:solidFill>
                <a:srgbClr val="050505"/>
              </a:solidFill>
              <a:highlight>
                <a:srgbClr val="FFFFFF"/>
              </a:highlight>
            </a:endParaRPr>
          </a:p>
          <a:p>
            <a:pPr marL="0" lvl="0" indent="0" algn="l" rtl="0">
              <a:spcBef>
                <a:spcPts val="1200"/>
              </a:spcBef>
              <a:spcAft>
                <a:spcPts val="1200"/>
              </a:spcAft>
              <a:buNone/>
            </a:pPr>
            <a:endParaRPr/>
          </a:p>
        </p:txBody>
      </p:sp>
      <p:pic>
        <p:nvPicPr>
          <p:cNvPr id="116" name="Google Shape;116;p22"/>
          <p:cNvPicPr preferRelativeResize="0"/>
          <p:nvPr/>
        </p:nvPicPr>
        <p:blipFill>
          <a:blip r:embed="rId3">
            <a:alphaModFix/>
          </a:blip>
          <a:stretch>
            <a:fillRect/>
          </a:stretch>
        </p:blipFill>
        <p:spPr>
          <a:xfrm>
            <a:off x="4572000" y="334000"/>
            <a:ext cx="4205348" cy="45690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2" name="Google Shape;122;p23"/>
          <p:cNvPicPr preferRelativeResize="0"/>
          <p:nvPr/>
        </p:nvPicPr>
        <p:blipFill>
          <a:blip r:embed="rId3">
            <a:alphaModFix/>
          </a:blip>
          <a:stretch>
            <a:fillRect/>
          </a:stretch>
        </p:blipFill>
        <p:spPr>
          <a:xfrm>
            <a:off x="398475" y="114625"/>
            <a:ext cx="3685667" cy="4914248"/>
          </a:xfrm>
          <a:prstGeom prst="rect">
            <a:avLst/>
          </a:prstGeom>
          <a:noFill/>
          <a:ln>
            <a:noFill/>
          </a:ln>
        </p:spPr>
      </p:pic>
      <p:pic>
        <p:nvPicPr>
          <p:cNvPr id="123" name="Google Shape;123;p23"/>
          <p:cNvPicPr preferRelativeResize="0"/>
          <p:nvPr/>
        </p:nvPicPr>
        <p:blipFill>
          <a:blip r:embed="rId4">
            <a:alphaModFix/>
          </a:blip>
          <a:stretch>
            <a:fillRect/>
          </a:stretch>
        </p:blipFill>
        <p:spPr>
          <a:xfrm>
            <a:off x="5192424" y="148537"/>
            <a:ext cx="3639875" cy="4846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27"/>
        <p:cNvGrpSpPr/>
        <p:nvPr/>
      </p:nvGrpSpPr>
      <p:grpSpPr>
        <a:xfrm>
          <a:off x="0" y="0"/>
          <a:ext cx="0" cy="0"/>
          <a:chOff x="0" y="0"/>
          <a:chExt cx="0" cy="0"/>
        </a:xfrm>
      </p:grpSpPr>
      <p:sp>
        <p:nvSpPr>
          <p:cNvPr id="128" name="Google Shape;128;p24"/>
          <p:cNvSpPr txBox="1">
            <a:spLocks noGrp="1"/>
          </p:cNvSpPr>
          <p:nvPr>
            <p:ph type="body" idx="1"/>
          </p:nvPr>
        </p:nvSpPr>
        <p:spPr>
          <a:xfrm>
            <a:off x="231525" y="310800"/>
            <a:ext cx="8520600" cy="2187600"/>
          </a:xfrm>
          <a:prstGeom prst="rect">
            <a:avLst/>
          </a:prstGeom>
        </p:spPr>
        <p:txBody>
          <a:bodyPr spcFirstLastPara="1" wrap="square" lIns="91425" tIns="91425" rIns="91425" bIns="91425" anchor="t" anchorCtr="0">
            <a:normAutofit fontScale="92500" lnSpcReduction="10000"/>
          </a:bodyPr>
          <a:lstStyle/>
          <a:p>
            <a:pPr marL="0" lvl="0" indent="457200" algn="just" rtl="0">
              <a:spcBef>
                <a:spcPts val="0"/>
              </a:spcBef>
              <a:spcAft>
                <a:spcPts val="0"/>
              </a:spcAft>
              <a:buNone/>
            </a:pPr>
            <a:r>
              <a:rPr lang="ro">
                <a:solidFill>
                  <a:schemeClr val="dk1"/>
                </a:solidFill>
                <a:latin typeface="Times New Roman"/>
                <a:ea typeface="Times New Roman"/>
                <a:cs typeface="Times New Roman"/>
                <a:sym typeface="Times New Roman"/>
              </a:rPr>
              <a:t>În cadrul Zonei de Liniștire, atelierele de lectură și teatru au un rol aparte.</a:t>
            </a:r>
            <a:endParaRPr>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r>
              <a:rPr lang="ro" b="1">
                <a:solidFill>
                  <a:schemeClr val="dk1"/>
                </a:solidFill>
                <a:latin typeface="Times New Roman"/>
                <a:ea typeface="Times New Roman"/>
                <a:cs typeface="Times New Roman"/>
                <a:sym typeface="Times New Roman"/>
              </a:rPr>
              <a:t>Metoda Kett Franz</a:t>
            </a:r>
            <a:r>
              <a:rPr lang="ro">
                <a:solidFill>
                  <a:schemeClr val="dk1"/>
                </a:solidFill>
                <a:latin typeface="Times New Roman"/>
                <a:ea typeface="Times New Roman"/>
                <a:cs typeface="Times New Roman"/>
                <a:sym typeface="Times New Roman"/>
              </a:rPr>
              <a:t>, utilizată în expunerea unei povești, e mai mult decât o metodă, este pedagogie în sine pentru că înglobează mai multe metode de pedagogie. Prin mijloacele de expunere utilizate se ajunge la găsirea unor valori interioare: muzica cu mesaj pozitiv care valorizează copilul, dansul meditativ care ajută copilul să se relaxeze, calmeze, să participe conștient, copilul se simte adaptat, valorizat.</a:t>
            </a:r>
            <a:endParaRPr>
              <a:solidFill>
                <a:schemeClr val="dk1"/>
              </a:solidFill>
              <a:latin typeface="Times New Roman"/>
              <a:ea typeface="Times New Roman"/>
              <a:cs typeface="Times New Roman"/>
              <a:sym typeface="Times New Roman"/>
            </a:endParaRPr>
          </a:p>
        </p:txBody>
      </p:sp>
      <p:pic>
        <p:nvPicPr>
          <p:cNvPr id="129" name="Google Shape;129;p24"/>
          <p:cNvPicPr preferRelativeResize="0"/>
          <p:nvPr/>
        </p:nvPicPr>
        <p:blipFill>
          <a:blip r:embed="rId3">
            <a:alphaModFix/>
          </a:blip>
          <a:stretch>
            <a:fillRect/>
          </a:stretch>
        </p:blipFill>
        <p:spPr>
          <a:xfrm>
            <a:off x="601200" y="2543050"/>
            <a:ext cx="3633850" cy="2308525"/>
          </a:xfrm>
          <a:prstGeom prst="rect">
            <a:avLst/>
          </a:prstGeom>
          <a:noFill/>
          <a:ln>
            <a:noFill/>
          </a:ln>
        </p:spPr>
      </p:pic>
      <p:pic>
        <p:nvPicPr>
          <p:cNvPr id="130" name="Google Shape;130;p24"/>
          <p:cNvPicPr preferRelativeResize="0"/>
          <p:nvPr/>
        </p:nvPicPr>
        <p:blipFill>
          <a:blip r:embed="rId4">
            <a:alphaModFix/>
          </a:blip>
          <a:stretch>
            <a:fillRect/>
          </a:stretch>
        </p:blipFill>
        <p:spPr>
          <a:xfrm>
            <a:off x="4916375" y="2571750"/>
            <a:ext cx="3526975" cy="2251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66800"/>
            <a:ext cx="4260300" cy="561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ro" sz="2320" b="1">
                <a:latin typeface="Comic Sans MS"/>
                <a:ea typeface="Comic Sans MS"/>
                <a:cs typeface="Comic Sans MS"/>
                <a:sym typeface="Comic Sans MS"/>
              </a:rPr>
              <a:t>ZONA DE ÎNVĂȚARE</a:t>
            </a:r>
            <a:endParaRPr sz="2320" b="1">
              <a:latin typeface="Comic Sans MS"/>
              <a:ea typeface="Comic Sans MS"/>
              <a:cs typeface="Comic Sans MS"/>
              <a:sym typeface="Comic Sans MS"/>
            </a:endParaRPr>
          </a:p>
        </p:txBody>
      </p:sp>
      <p:sp>
        <p:nvSpPr>
          <p:cNvPr id="136" name="Google Shape;136;p25"/>
          <p:cNvSpPr txBox="1">
            <a:spLocks noGrp="1"/>
          </p:cNvSpPr>
          <p:nvPr>
            <p:ph type="body" idx="1"/>
          </p:nvPr>
        </p:nvSpPr>
        <p:spPr>
          <a:xfrm>
            <a:off x="311700" y="734775"/>
            <a:ext cx="3749700" cy="4288500"/>
          </a:xfrm>
          <a:prstGeom prst="rect">
            <a:avLst/>
          </a:prstGeom>
        </p:spPr>
        <p:txBody>
          <a:bodyPr spcFirstLastPara="1" wrap="square" lIns="91425" tIns="91425" rIns="91425" bIns="91425" anchor="t" anchorCtr="0">
            <a:normAutofit fontScale="32500" lnSpcReduction="20000"/>
          </a:bodyPr>
          <a:lstStyle/>
          <a:p>
            <a:pPr marL="457200" lvl="0" indent="-325913" algn="just" rtl="0">
              <a:spcBef>
                <a:spcPts val="0"/>
              </a:spcBef>
              <a:spcAft>
                <a:spcPts val="0"/>
              </a:spcAft>
              <a:buClr>
                <a:schemeClr val="dk1"/>
              </a:buClr>
              <a:buSzPct val="100000"/>
              <a:buFont typeface="Times New Roman"/>
              <a:buChar char="●"/>
            </a:pPr>
            <a:r>
              <a:rPr lang="ro" sz="4715">
                <a:solidFill>
                  <a:schemeClr val="dk1"/>
                </a:solidFill>
                <a:latin typeface="Times New Roman"/>
                <a:ea typeface="Times New Roman"/>
                <a:cs typeface="Times New Roman"/>
                <a:sym typeface="Times New Roman"/>
              </a:rPr>
              <a:t>Zona de învățare este situată în apropierea zonei de relaxare și liniștire. Aici, copilul valorifică în activități materialele din natură, materialele reciclabile și alte materiale, suport pentru noi achiziții, accesibilizând învățarea.</a:t>
            </a:r>
            <a:endParaRPr sz="4715">
              <a:solidFill>
                <a:schemeClr val="dk1"/>
              </a:solidFill>
              <a:latin typeface="Times New Roman"/>
              <a:ea typeface="Times New Roman"/>
              <a:cs typeface="Times New Roman"/>
              <a:sym typeface="Times New Roman"/>
            </a:endParaRPr>
          </a:p>
          <a:p>
            <a:pPr marL="457200" lvl="0" indent="-325913" algn="just" rtl="0">
              <a:spcBef>
                <a:spcPts val="0"/>
              </a:spcBef>
              <a:spcAft>
                <a:spcPts val="0"/>
              </a:spcAft>
              <a:buClr>
                <a:schemeClr val="dk1"/>
              </a:buClr>
              <a:buSzPct val="100000"/>
              <a:buFont typeface="Times New Roman"/>
              <a:buChar char="●"/>
            </a:pPr>
            <a:r>
              <a:rPr lang="ro" sz="4715">
                <a:solidFill>
                  <a:schemeClr val="dk1"/>
                </a:solidFill>
                <a:latin typeface="Times New Roman"/>
                <a:ea typeface="Times New Roman"/>
                <a:cs typeface="Times New Roman"/>
                <a:sym typeface="Times New Roman"/>
              </a:rPr>
              <a:t>La atelierele de învățare se organizează activități pe domenii experiențiale. Activitatea de învățare se îmbină cu celelalte ateliere destinate relaxării, pentru o integrare armonioasă a domeniilor, o dezvoltare holistică a copilului, conform precizărilor din Curriculumul pentru învățământul preșcolar.</a:t>
            </a:r>
            <a:endParaRPr sz="4715">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104761"/>
              <a:buFont typeface="Arial"/>
              <a:buNone/>
            </a:pPr>
            <a:endParaRPr sz="105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endParaRPr/>
          </a:p>
        </p:txBody>
      </p:sp>
      <p:pic>
        <p:nvPicPr>
          <p:cNvPr id="137" name="Google Shape;137;p25"/>
          <p:cNvPicPr preferRelativeResize="0"/>
          <p:nvPr/>
        </p:nvPicPr>
        <p:blipFill>
          <a:blip r:embed="rId3">
            <a:alphaModFix/>
          </a:blip>
          <a:stretch>
            <a:fillRect/>
          </a:stretch>
        </p:blipFill>
        <p:spPr>
          <a:xfrm>
            <a:off x="4408725" y="267200"/>
            <a:ext cx="4355274" cy="46625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41"/>
        <p:cNvGrpSpPr/>
        <p:nvPr/>
      </p:nvGrpSpPr>
      <p:grpSpPr>
        <a:xfrm>
          <a:off x="0" y="0"/>
          <a:ext cx="0" cy="0"/>
          <a:chOff x="0" y="0"/>
          <a:chExt cx="0" cy="0"/>
        </a:xfrm>
      </p:grpSpPr>
      <p:pic>
        <p:nvPicPr>
          <p:cNvPr id="142" name="Google Shape;142;p26"/>
          <p:cNvPicPr preferRelativeResize="0"/>
          <p:nvPr/>
        </p:nvPicPr>
        <p:blipFill>
          <a:blip r:embed="rId3">
            <a:alphaModFix/>
          </a:blip>
          <a:stretch>
            <a:fillRect/>
          </a:stretch>
        </p:blipFill>
        <p:spPr>
          <a:xfrm>
            <a:off x="67550" y="2271074"/>
            <a:ext cx="4867400" cy="2790474"/>
          </a:xfrm>
          <a:prstGeom prst="rect">
            <a:avLst/>
          </a:prstGeom>
          <a:noFill/>
          <a:ln>
            <a:noFill/>
          </a:ln>
        </p:spPr>
      </p:pic>
      <p:pic>
        <p:nvPicPr>
          <p:cNvPr id="143" name="Google Shape;143;p26"/>
          <p:cNvPicPr preferRelativeResize="0"/>
          <p:nvPr/>
        </p:nvPicPr>
        <p:blipFill>
          <a:blip r:embed="rId4">
            <a:alphaModFix/>
          </a:blip>
          <a:stretch>
            <a:fillRect/>
          </a:stretch>
        </p:blipFill>
        <p:spPr>
          <a:xfrm>
            <a:off x="3929222" y="62225"/>
            <a:ext cx="5073578" cy="2790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445025"/>
            <a:ext cx="4337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SzPct val="44594"/>
              <a:buNone/>
            </a:pPr>
            <a:r>
              <a:rPr lang="ro" sz="2220" b="1">
                <a:latin typeface="Comic Sans MS"/>
                <a:ea typeface="Comic Sans MS"/>
                <a:cs typeface="Comic Sans MS"/>
                <a:sym typeface="Comic Sans MS"/>
              </a:rPr>
              <a:t>ZONA „PEREȚII NE SURPRIND”</a:t>
            </a:r>
            <a:endParaRPr sz="2220" b="1">
              <a:latin typeface="Comic Sans MS"/>
              <a:ea typeface="Comic Sans MS"/>
              <a:cs typeface="Comic Sans MS"/>
              <a:sym typeface="Comic Sans MS"/>
            </a:endParaRPr>
          </a:p>
        </p:txBody>
      </p:sp>
      <p:pic>
        <p:nvPicPr>
          <p:cNvPr id="149" name="Google Shape;149;p27"/>
          <p:cNvPicPr preferRelativeResize="0"/>
          <p:nvPr/>
        </p:nvPicPr>
        <p:blipFill rotWithShape="1">
          <a:blip r:embed="rId3">
            <a:alphaModFix/>
          </a:blip>
          <a:srcRect t="12656"/>
          <a:stretch/>
        </p:blipFill>
        <p:spPr>
          <a:xfrm>
            <a:off x="4769425" y="761500"/>
            <a:ext cx="3862477" cy="3820902"/>
          </a:xfrm>
          <a:prstGeom prst="rect">
            <a:avLst/>
          </a:prstGeom>
          <a:noFill/>
          <a:ln>
            <a:noFill/>
          </a:ln>
        </p:spPr>
      </p:pic>
      <p:sp>
        <p:nvSpPr>
          <p:cNvPr id="150" name="Google Shape;150;p27"/>
          <p:cNvSpPr txBox="1"/>
          <p:nvPr/>
        </p:nvSpPr>
        <p:spPr>
          <a:xfrm>
            <a:off x="614550" y="1229100"/>
            <a:ext cx="395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1" name="Google Shape;151;p27"/>
          <p:cNvSpPr txBox="1"/>
          <p:nvPr/>
        </p:nvSpPr>
        <p:spPr>
          <a:xfrm>
            <a:off x="414900" y="1073000"/>
            <a:ext cx="4131000" cy="3570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o" sz="1800"/>
              <a:t>	</a:t>
            </a:r>
            <a:r>
              <a:rPr lang="ro" sz="2000">
                <a:latin typeface="Times New Roman"/>
                <a:ea typeface="Times New Roman"/>
                <a:cs typeface="Times New Roman"/>
                <a:sym typeface="Times New Roman"/>
              </a:rPr>
              <a:t>Atelierul „Pereții ne surprind” fuzionează cu celelalte zone și are ca bază expozițiile cu scop de diseminare a creațiilor preșcolarilor, educatoarelor, părinților…</a:t>
            </a:r>
            <a:endParaRPr sz="2000">
              <a:latin typeface="Times New Roman"/>
              <a:ea typeface="Times New Roman"/>
              <a:cs typeface="Times New Roman"/>
              <a:sym typeface="Times New Roman"/>
            </a:endParaRPr>
          </a:p>
          <a:p>
            <a:pPr marL="0" lvl="0" indent="457200" algn="just" rtl="0">
              <a:spcBef>
                <a:spcPts val="0"/>
              </a:spcBef>
              <a:spcAft>
                <a:spcPts val="0"/>
              </a:spcAft>
              <a:buNone/>
            </a:pPr>
            <a:r>
              <a:rPr lang="ro" sz="2000">
                <a:latin typeface="Times New Roman"/>
                <a:ea typeface="Times New Roman"/>
                <a:cs typeface="Times New Roman"/>
                <a:sym typeface="Times New Roman"/>
              </a:rPr>
              <a:t>Fiind o zonă de vizualizare permanentă are și rol de informare asupra tematicilor studiate, a proiectelor inițiate de grădiniță, a  evenimentelor desfășurate. Este </a:t>
            </a:r>
            <a:r>
              <a:rPr lang="ro" sz="2000" i="1">
                <a:latin typeface="Times New Roman"/>
                <a:ea typeface="Times New Roman"/>
                <a:cs typeface="Times New Roman"/>
                <a:sym typeface="Times New Roman"/>
              </a:rPr>
              <a:t>„oglinda grădiniței”</a:t>
            </a:r>
            <a:r>
              <a:rPr lang="ro"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55"/>
        <p:cNvGrpSpPr/>
        <p:nvPr/>
      </p:nvGrpSpPr>
      <p:grpSpPr>
        <a:xfrm>
          <a:off x="0" y="0"/>
          <a:ext cx="0" cy="0"/>
          <a:chOff x="0" y="0"/>
          <a:chExt cx="0" cy="0"/>
        </a:xfrm>
      </p:grpSpPr>
      <p:pic>
        <p:nvPicPr>
          <p:cNvPr id="156" name="Google Shape;156;p28"/>
          <p:cNvPicPr preferRelativeResize="0"/>
          <p:nvPr/>
        </p:nvPicPr>
        <p:blipFill>
          <a:blip r:embed="rId3">
            <a:alphaModFix/>
          </a:blip>
          <a:stretch>
            <a:fillRect/>
          </a:stretch>
        </p:blipFill>
        <p:spPr>
          <a:xfrm>
            <a:off x="4946475" y="302000"/>
            <a:ext cx="4077501" cy="3058126"/>
          </a:xfrm>
          <a:prstGeom prst="rect">
            <a:avLst/>
          </a:prstGeom>
          <a:noFill/>
          <a:ln>
            <a:noFill/>
          </a:ln>
        </p:spPr>
      </p:pic>
      <p:pic>
        <p:nvPicPr>
          <p:cNvPr id="157" name="Google Shape;157;p28"/>
          <p:cNvPicPr preferRelativeResize="0"/>
          <p:nvPr/>
        </p:nvPicPr>
        <p:blipFill>
          <a:blip r:embed="rId4">
            <a:alphaModFix/>
          </a:blip>
          <a:stretch>
            <a:fillRect/>
          </a:stretch>
        </p:blipFill>
        <p:spPr>
          <a:xfrm>
            <a:off x="164720" y="376300"/>
            <a:ext cx="4489600" cy="3367200"/>
          </a:xfrm>
          <a:prstGeom prst="rect">
            <a:avLst/>
          </a:prstGeom>
          <a:noFill/>
          <a:ln>
            <a:noFill/>
          </a:ln>
        </p:spPr>
      </p:pic>
      <p:pic>
        <p:nvPicPr>
          <p:cNvPr id="158" name="Google Shape;158;p28"/>
          <p:cNvPicPr preferRelativeResize="0"/>
          <p:nvPr/>
        </p:nvPicPr>
        <p:blipFill>
          <a:blip r:embed="rId5">
            <a:alphaModFix/>
          </a:blip>
          <a:stretch>
            <a:fillRect/>
          </a:stretch>
        </p:blipFill>
        <p:spPr>
          <a:xfrm>
            <a:off x="3326300" y="2156950"/>
            <a:ext cx="5126927" cy="2888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62"/>
        <p:cNvGrpSpPr/>
        <p:nvPr/>
      </p:nvGrpSpPr>
      <p:grpSpPr>
        <a:xfrm>
          <a:off x="0" y="0"/>
          <a:ext cx="0" cy="0"/>
          <a:chOff x="0" y="0"/>
          <a:chExt cx="0" cy="0"/>
        </a:xfrm>
      </p:grpSpPr>
      <p:pic>
        <p:nvPicPr>
          <p:cNvPr id="163" name="Google Shape;163;p29"/>
          <p:cNvPicPr preferRelativeResize="0"/>
          <p:nvPr/>
        </p:nvPicPr>
        <p:blipFill>
          <a:blip r:embed="rId3">
            <a:alphaModFix/>
          </a:blip>
          <a:stretch>
            <a:fillRect/>
          </a:stretch>
        </p:blipFill>
        <p:spPr>
          <a:xfrm>
            <a:off x="152400" y="152400"/>
            <a:ext cx="8798625" cy="4830775"/>
          </a:xfrm>
          <a:prstGeom prst="rect">
            <a:avLst/>
          </a:prstGeom>
          <a:noFill/>
          <a:ln>
            <a:noFill/>
          </a:ln>
        </p:spPr>
      </p:pic>
      <p:sp>
        <p:nvSpPr>
          <p:cNvPr id="164" name="Google Shape;164;p29"/>
          <p:cNvSpPr txBox="1"/>
          <p:nvPr/>
        </p:nvSpPr>
        <p:spPr>
          <a:xfrm>
            <a:off x="570575" y="667975"/>
            <a:ext cx="7962300" cy="4347600"/>
          </a:xfrm>
          <a:prstGeom prst="rect">
            <a:avLst/>
          </a:prstGeom>
          <a:noFill/>
          <a:ln>
            <a:noFill/>
          </a:ln>
        </p:spPr>
        <p:txBody>
          <a:bodyPr spcFirstLastPara="1" wrap="square" lIns="91425" tIns="91425" rIns="91425" bIns="91425" anchor="t" anchorCtr="0">
            <a:spAutoFit/>
          </a:bodyPr>
          <a:lstStyle/>
          <a:p>
            <a:pPr marL="1828800" lvl="0" indent="457200" algn="l" rtl="0">
              <a:lnSpc>
                <a:spcPct val="115000"/>
              </a:lnSpc>
              <a:spcBef>
                <a:spcPts val="0"/>
              </a:spcBef>
              <a:spcAft>
                <a:spcPts val="0"/>
              </a:spcAft>
              <a:buNone/>
            </a:pPr>
            <a:r>
              <a:rPr lang="ro" sz="1500" b="1">
                <a:solidFill>
                  <a:schemeClr val="dk1"/>
                </a:solidFill>
                <a:latin typeface="Times New Roman"/>
                <a:ea typeface="Times New Roman"/>
                <a:cs typeface="Times New Roman"/>
                <a:sym typeface="Times New Roman"/>
              </a:rPr>
              <a:t>Grădina de Relaxare, Liniște și Învățare este: </a:t>
            </a:r>
            <a:endParaRPr sz="1500" b="1">
              <a:solidFill>
                <a:schemeClr val="dk1"/>
              </a:solidFill>
              <a:latin typeface="Times New Roman"/>
              <a:ea typeface="Times New Roman"/>
              <a:cs typeface="Times New Roman"/>
              <a:sym typeface="Times New Roman"/>
            </a:endParaRPr>
          </a:p>
          <a:p>
            <a:pPr marL="457200" lvl="0" indent="-311150" algn="just" rtl="0">
              <a:lnSpc>
                <a:spcPct val="115000"/>
              </a:lnSpc>
              <a:spcBef>
                <a:spcPts val="0"/>
              </a:spcBef>
              <a:spcAft>
                <a:spcPts val="0"/>
              </a:spcAft>
              <a:buClr>
                <a:schemeClr val="dk1"/>
              </a:buClr>
              <a:buSzPts val="1300"/>
              <a:buFont typeface="Times New Roman"/>
              <a:buChar char="❖"/>
            </a:pPr>
            <a:r>
              <a:rPr lang="ro" sz="1300">
                <a:solidFill>
                  <a:schemeClr val="dk1"/>
                </a:solidFill>
                <a:latin typeface="Times New Roman"/>
                <a:ea typeface="Times New Roman"/>
                <a:cs typeface="Times New Roman"/>
                <a:sym typeface="Times New Roman"/>
              </a:rPr>
              <a:t>O grădină în care copiii zâmbesc, cântă, se mișcă, cooperează, se liniștesc, se împrietenesc, descoperă, experimentează.</a:t>
            </a:r>
            <a:endParaRPr sz="1300">
              <a:solidFill>
                <a:schemeClr val="dk1"/>
              </a:solidFill>
              <a:latin typeface="Times New Roman"/>
              <a:ea typeface="Times New Roman"/>
              <a:cs typeface="Times New Roman"/>
              <a:sym typeface="Times New Roman"/>
            </a:endParaRPr>
          </a:p>
          <a:p>
            <a:pPr marL="457200" lvl="0" indent="-311150" algn="just" rtl="0">
              <a:lnSpc>
                <a:spcPct val="115000"/>
              </a:lnSpc>
              <a:spcBef>
                <a:spcPts val="0"/>
              </a:spcBef>
              <a:spcAft>
                <a:spcPts val="0"/>
              </a:spcAft>
              <a:buClr>
                <a:schemeClr val="dk1"/>
              </a:buClr>
              <a:buSzPts val="1300"/>
              <a:buFont typeface="Times New Roman"/>
              <a:buChar char="❖"/>
            </a:pPr>
            <a:r>
              <a:rPr lang="ro" sz="1300">
                <a:solidFill>
                  <a:schemeClr val="dk1"/>
                </a:solidFill>
                <a:latin typeface="Times New Roman"/>
                <a:ea typeface="Times New Roman"/>
                <a:cs typeface="Times New Roman"/>
                <a:sym typeface="Times New Roman"/>
              </a:rPr>
              <a:t>O grădină în care fiecare grupă de copii arată că este o comunitate în miniatură și fiecare copil știe că aparține unei astfel de comunități.</a:t>
            </a:r>
            <a:endParaRPr sz="1300">
              <a:solidFill>
                <a:schemeClr val="dk1"/>
              </a:solidFill>
              <a:latin typeface="Times New Roman"/>
              <a:ea typeface="Times New Roman"/>
              <a:cs typeface="Times New Roman"/>
              <a:sym typeface="Times New Roman"/>
            </a:endParaRPr>
          </a:p>
          <a:p>
            <a:pPr marL="457200" lvl="0" indent="-311150" algn="just" rtl="0">
              <a:lnSpc>
                <a:spcPct val="115000"/>
              </a:lnSpc>
              <a:spcBef>
                <a:spcPts val="0"/>
              </a:spcBef>
              <a:spcAft>
                <a:spcPts val="0"/>
              </a:spcAft>
              <a:buClr>
                <a:schemeClr val="dk1"/>
              </a:buClr>
              <a:buSzPts val="1300"/>
              <a:buFont typeface="Times New Roman"/>
              <a:buChar char="❖"/>
            </a:pPr>
            <a:r>
              <a:rPr lang="ro" sz="1300">
                <a:solidFill>
                  <a:schemeClr val="dk1"/>
                </a:solidFill>
                <a:latin typeface="Times New Roman"/>
                <a:ea typeface="Times New Roman"/>
                <a:cs typeface="Times New Roman"/>
                <a:sym typeface="Times New Roman"/>
              </a:rPr>
              <a:t>O grădină cu reguli negociate, agreate, asumate, afișate și respectate de cei care intră în ea.</a:t>
            </a:r>
            <a:endParaRPr sz="1300">
              <a:solidFill>
                <a:schemeClr val="dk1"/>
              </a:solidFill>
              <a:latin typeface="Times New Roman"/>
              <a:ea typeface="Times New Roman"/>
              <a:cs typeface="Times New Roman"/>
              <a:sym typeface="Times New Roman"/>
            </a:endParaRPr>
          </a:p>
          <a:p>
            <a:pPr marL="457200" lvl="0" indent="-311150" algn="just" rtl="0">
              <a:lnSpc>
                <a:spcPct val="115000"/>
              </a:lnSpc>
              <a:spcBef>
                <a:spcPts val="0"/>
              </a:spcBef>
              <a:spcAft>
                <a:spcPts val="0"/>
              </a:spcAft>
              <a:buClr>
                <a:schemeClr val="dk1"/>
              </a:buClr>
              <a:buSzPts val="1300"/>
              <a:buFont typeface="Times New Roman"/>
              <a:buChar char="❖"/>
            </a:pPr>
            <a:r>
              <a:rPr lang="ro" sz="1300">
                <a:solidFill>
                  <a:schemeClr val="dk1"/>
                </a:solidFill>
                <a:latin typeface="Times New Roman"/>
                <a:ea typeface="Times New Roman"/>
                <a:cs typeface="Times New Roman"/>
                <a:sym typeface="Times New Roman"/>
              </a:rPr>
              <a:t>O grădină în care problemele fiecăruia se rezolvă firesc, cu un grad de flexibilitate în alegerea locului / jocului preferat.</a:t>
            </a:r>
            <a:endParaRPr sz="1300">
              <a:solidFill>
                <a:schemeClr val="dk1"/>
              </a:solidFill>
              <a:latin typeface="Times New Roman"/>
              <a:ea typeface="Times New Roman"/>
              <a:cs typeface="Times New Roman"/>
              <a:sym typeface="Times New Roman"/>
            </a:endParaRPr>
          </a:p>
          <a:p>
            <a:pPr marL="457200" lvl="0" indent="-311150" algn="just" rtl="0">
              <a:lnSpc>
                <a:spcPct val="115000"/>
              </a:lnSpc>
              <a:spcBef>
                <a:spcPts val="0"/>
              </a:spcBef>
              <a:spcAft>
                <a:spcPts val="0"/>
              </a:spcAft>
              <a:buClr>
                <a:schemeClr val="dk1"/>
              </a:buClr>
              <a:buSzPts val="1300"/>
              <a:buFont typeface="Times New Roman"/>
              <a:buChar char="❖"/>
            </a:pPr>
            <a:r>
              <a:rPr lang="ro" sz="1300">
                <a:solidFill>
                  <a:schemeClr val="dk1"/>
                </a:solidFill>
                <a:latin typeface="Times New Roman"/>
                <a:ea typeface="Times New Roman"/>
                <a:cs typeface="Times New Roman"/>
                <a:sym typeface="Times New Roman"/>
              </a:rPr>
              <a:t>O grădină în care jucăriile și materialele de lucru sunt predominant naturale, la îndemâna copiilor.</a:t>
            </a:r>
            <a:endParaRPr sz="1300">
              <a:solidFill>
                <a:schemeClr val="dk1"/>
              </a:solidFill>
              <a:latin typeface="Times New Roman"/>
              <a:ea typeface="Times New Roman"/>
              <a:cs typeface="Times New Roman"/>
              <a:sym typeface="Times New Roman"/>
            </a:endParaRPr>
          </a:p>
          <a:p>
            <a:pPr marL="457200" lvl="0" indent="-311150" algn="just" rtl="0">
              <a:lnSpc>
                <a:spcPct val="115000"/>
              </a:lnSpc>
              <a:spcBef>
                <a:spcPts val="0"/>
              </a:spcBef>
              <a:spcAft>
                <a:spcPts val="0"/>
              </a:spcAft>
              <a:buClr>
                <a:schemeClr val="dk1"/>
              </a:buClr>
              <a:buSzPts val="1300"/>
              <a:buFont typeface="Times New Roman"/>
              <a:buChar char="❖"/>
            </a:pPr>
            <a:r>
              <a:rPr lang="ro" sz="1300">
                <a:solidFill>
                  <a:schemeClr val="dk1"/>
                </a:solidFill>
                <a:latin typeface="Times New Roman"/>
                <a:ea typeface="Times New Roman"/>
                <a:cs typeface="Times New Roman"/>
                <a:sym typeface="Times New Roman"/>
              </a:rPr>
              <a:t>O grădină în care culorile, sunetele și mobilierul emană echilibru, respect, armonie cu natura.</a:t>
            </a:r>
            <a:endParaRPr sz="1300">
              <a:solidFill>
                <a:schemeClr val="dk1"/>
              </a:solidFill>
              <a:latin typeface="Times New Roman"/>
              <a:ea typeface="Times New Roman"/>
              <a:cs typeface="Times New Roman"/>
              <a:sym typeface="Times New Roman"/>
            </a:endParaRPr>
          </a:p>
          <a:p>
            <a:pPr marL="457200" lvl="0" indent="-311150" algn="just" rtl="0">
              <a:lnSpc>
                <a:spcPct val="115000"/>
              </a:lnSpc>
              <a:spcBef>
                <a:spcPts val="0"/>
              </a:spcBef>
              <a:spcAft>
                <a:spcPts val="0"/>
              </a:spcAft>
              <a:buClr>
                <a:schemeClr val="dk1"/>
              </a:buClr>
              <a:buSzPts val="1300"/>
              <a:buFont typeface="Times New Roman"/>
              <a:buChar char="❖"/>
            </a:pPr>
            <a:r>
              <a:rPr lang="ro" sz="1300">
                <a:solidFill>
                  <a:schemeClr val="dk1"/>
                </a:solidFill>
                <a:latin typeface="Times New Roman"/>
                <a:ea typeface="Times New Roman"/>
                <a:cs typeface="Times New Roman"/>
                <a:sym typeface="Times New Roman"/>
              </a:rPr>
              <a:t>O grădină în care fiecare copil se simte în siguranță, respectat, ajutat, îndrumat, apreciat, stimulat, iubit.</a:t>
            </a:r>
            <a:endParaRPr sz="1300">
              <a:solidFill>
                <a:schemeClr val="dk1"/>
              </a:solidFill>
              <a:latin typeface="Times New Roman"/>
              <a:ea typeface="Times New Roman"/>
              <a:cs typeface="Times New Roman"/>
              <a:sym typeface="Times New Roman"/>
            </a:endParaRPr>
          </a:p>
          <a:p>
            <a:pPr marL="457200" lvl="0" indent="-311150" algn="just" rtl="0">
              <a:lnSpc>
                <a:spcPct val="115000"/>
              </a:lnSpc>
              <a:spcBef>
                <a:spcPts val="0"/>
              </a:spcBef>
              <a:spcAft>
                <a:spcPts val="0"/>
              </a:spcAft>
              <a:buClr>
                <a:schemeClr val="dk1"/>
              </a:buClr>
              <a:buSzPts val="1300"/>
              <a:buFont typeface="Times New Roman"/>
              <a:buChar char="❖"/>
            </a:pPr>
            <a:r>
              <a:rPr lang="ro" sz="1300">
                <a:solidFill>
                  <a:schemeClr val="dk1"/>
                </a:solidFill>
                <a:latin typeface="Times New Roman"/>
                <a:ea typeface="Times New Roman"/>
                <a:cs typeface="Times New Roman"/>
                <a:sym typeface="Times New Roman"/>
              </a:rPr>
              <a:t>O grădină în care copilul este încurajat să experimenteze, să pună întrebări, să spună ce simte, să își aleagă atelierul, materialele, tema, partenerii sau să apeleze pe rând la două, chiar trei ateliere, în funcție de starea lui fizică, psihică sau emoțională.</a:t>
            </a:r>
            <a:endParaRPr sz="1300">
              <a:solidFill>
                <a:schemeClr val="dk1"/>
              </a:solidFill>
              <a:latin typeface="Times New Roman"/>
              <a:ea typeface="Times New Roman"/>
              <a:cs typeface="Times New Roman"/>
              <a:sym typeface="Times New Roman"/>
            </a:endParaRPr>
          </a:p>
          <a:p>
            <a:pPr marL="457200" lvl="0" indent="-311150" algn="just" rtl="0">
              <a:lnSpc>
                <a:spcPct val="115000"/>
              </a:lnSpc>
              <a:spcBef>
                <a:spcPts val="0"/>
              </a:spcBef>
              <a:spcAft>
                <a:spcPts val="0"/>
              </a:spcAft>
              <a:buClr>
                <a:schemeClr val="dk1"/>
              </a:buClr>
              <a:buSzPts val="1300"/>
              <a:buFont typeface="Times New Roman"/>
              <a:buChar char="❖"/>
            </a:pPr>
            <a:r>
              <a:rPr lang="ro" sz="1300">
                <a:solidFill>
                  <a:schemeClr val="dk1"/>
                </a:solidFill>
                <a:latin typeface="Times New Roman"/>
                <a:ea typeface="Times New Roman"/>
                <a:cs typeface="Times New Roman"/>
                <a:sym typeface="Times New Roman"/>
              </a:rPr>
              <a:t>O grădină în care copiii știu și sunt încurajați să facă alegeri de jocuri, jucării, spațiu.</a:t>
            </a:r>
            <a:endParaRPr sz="1300">
              <a:solidFill>
                <a:schemeClr val="dk1"/>
              </a:solidFill>
              <a:latin typeface="Times New Roman"/>
              <a:ea typeface="Times New Roman"/>
              <a:cs typeface="Times New Roman"/>
              <a:sym typeface="Times New Roman"/>
            </a:endParaRPr>
          </a:p>
          <a:p>
            <a:pPr marL="457200" lvl="0" indent="-311150" algn="just" rtl="0">
              <a:lnSpc>
                <a:spcPct val="115000"/>
              </a:lnSpc>
              <a:spcBef>
                <a:spcPts val="0"/>
              </a:spcBef>
              <a:spcAft>
                <a:spcPts val="0"/>
              </a:spcAft>
              <a:buClr>
                <a:schemeClr val="dk1"/>
              </a:buClr>
              <a:buSzPts val="1300"/>
              <a:buFont typeface="Times New Roman"/>
              <a:buChar char="❖"/>
            </a:pPr>
            <a:r>
              <a:rPr lang="ro" sz="1300">
                <a:solidFill>
                  <a:schemeClr val="dk1"/>
                </a:solidFill>
                <a:latin typeface="Times New Roman"/>
                <a:ea typeface="Times New Roman"/>
                <a:cs typeface="Times New Roman"/>
                <a:sym typeface="Times New Roman"/>
              </a:rPr>
              <a:t>O grădină în care profesorul și copiii știu să vorbească despre elementele GRLI cu pasiune, drag de creația lor colectivă, în care își răsfață simțurile și trăiesc cele mai firești stări în procesul relaxării, liniștii sau învățării.</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body" idx="1"/>
          </p:nvPr>
        </p:nvSpPr>
        <p:spPr>
          <a:xfrm>
            <a:off x="904800" y="1095475"/>
            <a:ext cx="7334400" cy="2591700"/>
          </a:xfrm>
          <a:prstGeom prst="rect">
            <a:avLst/>
          </a:prstGeom>
        </p:spPr>
        <p:txBody>
          <a:bodyPr spcFirstLastPara="1" wrap="square" lIns="91425" tIns="91425" rIns="91425" bIns="91425" anchor="t" anchorCtr="0">
            <a:normAutofit fontScale="25000" lnSpcReduction="20000"/>
          </a:bodyPr>
          <a:lstStyle/>
          <a:p>
            <a:pPr marL="0" lvl="0" indent="0" algn="ctr" rtl="0">
              <a:lnSpc>
                <a:spcPct val="150000"/>
              </a:lnSpc>
              <a:spcBef>
                <a:spcPts val="0"/>
              </a:spcBef>
              <a:spcAft>
                <a:spcPts val="0"/>
              </a:spcAft>
              <a:buNone/>
            </a:pPr>
            <a:r>
              <a:rPr lang="ro" sz="7200" b="1" dirty="0">
                <a:solidFill>
                  <a:srgbClr val="000000"/>
                </a:solidFill>
                <a:latin typeface="Times New Roman"/>
                <a:ea typeface="Times New Roman"/>
                <a:cs typeface="Times New Roman"/>
                <a:sym typeface="Times New Roman"/>
              </a:rPr>
              <a:t>BIBLIOGRAFIE:</a:t>
            </a:r>
            <a:endParaRPr sz="7200" b="1" dirty="0">
              <a:solidFill>
                <a:srgbClr val="000000"/>
              </a:solidFill>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6400" dirty="0">
              <a:solidFill>
                <a:srgbClr val="000000"/>
              </a:solidFill>
              <a:latin typeface="Times New Roman"/>
              <a:ea typeface="Times New Roman"/>
              <a:cs typeface="Times New Roman"/>
              <a:sym typeface="Times New Roman"/>
            </a:endParaRPr>
          </a:p>
          <a:p>
            <a:pPr marL="457200" lvl="0" indent="-336550" algn="just" rtl="0">
              <a:lnSpc>
                <a:spcPct val="150000"/>
              </a:lnSpc>
              <a:spcBef>
                <a:spcPts val="0"/>
              </a:spcBef>
              <a:spcAft>
                <a:spcPts val="0"/>
              </a:spcAft>
              <a:buClr>
                <a:schemeClr val="dk1"/>
              </a:buClr>
              <a:buSzPct val="100000"/>
              <a:buFont typeface="Times New Roman"/>
              <a:buChar char="●"/>
            </a:pPr>
            <a:r>
              <a:rPr lang="ro" sz="6800" dirty="0" smtClean="0">
                <a:solidFill>
                  <a:schemeClr val="dk1"/>
                </a:solidFill>
                <a:latin typeface="Times New Roman"/>
                <a:ea typeface="Times New Roman"/>
                <a:cs typeface="Times New Roman"/>
                <a:sym typeface="Times New Roman"/>
              </a:rPr>
              <a:t>Revista „Învățământul </a:t>
            </a:r>
            <a:r>
              <a:rPr lang="ro" sz="6800" dirty="0">
                <a:solidFill>
                  <a:schemeClr val="dk1"/>
                </a:solidFill>
                <a:latin typeface="Times New Roman"/>
                <a:ea typeface="Times New Roman"/>
                <a:cs typeface="Times New Roman"/>
                <a:sym typeface="Times New Roman"/>
              </a:rPr>
              <a:t>Preșcolar în mileniul III</a:t>
            </a:r>
            <a:r>
              <a:rPr lang="ro" sz="6800" dirty="0" smtClean="0">
                <a:solidFill>
                  <a:schemeClr val="dk1"/>
                </a:solidFill>
                <a:latin typeface="Times New Roman"/>
                <a:ea typeface="Times New Roman"/>
                <a:cs typeface="Times New Roman"/>
                <a:sym typeface="Times New Roman"/>
              </a:rPr>
              <a:t>” nr</a:t>
            </a:r>
            <a:r>
              <a:rPr lang="ro" sz="6800" dirty="0">
                <a:solidFill>
                  <a:schemeClr val="dk1"/>
                </a:solidFill>
                <a:latin typeface="Times New Roman"/>
                <a:ea typeface="Times New Roman"/>
                <a:cs typeface="Times New Roman"/>
                <a:sym typeface="Times New Roman"/>
              </a:rPr>
              <a:t>. 31/32, Editura Reprograph, Craiova, 2021</a:t>
            </a:r>
            <a:endParaRPr sz="6800" dirty="0">
              <a:solidFill>
                <a:schemeClr val="dk1"/>
              </a:solidFill>
              <a:latin typeface="Times New Roman"/>
              <a:ea typeface="Times New Roman"/>
              <a:cs typeface="Times New Roman"/>
              <a:sym typeface="Times New Roman"/>
            </a:endParaRPr>
          </a:p>
          <a:p>
            <a:pPr marL="457200" lvl="0" indent="-336550" algn="just" rtl="0">
              <a:lnSpc>
                <a:spcPct val="150000"/>
              </a:lnSpc>
              <a:spcBef>
                <a:spcPts val="0"/>
              </a:spcBef>
              <a:spcAft>
                <a:spcPts val="0"/>
              </a:spcAft>
              <a:buClr>
                <a:schemeClr val="dk1"/>
              </a:buClr>
              <a:buSzPct val="100000"/>
              <a:buFont typeface="Times New Roman"/>
              <a:buChar char="●"/>
            </a:pPr>
            <a:r>
              <a:rPr lang="ro" sz="6800" u="sng" dirty="0">
                <a:solidFill>
                  <a:schemeClr val="hlink"/>
                </a:solidFill>
                <a:latin typeface="Times New Roman"/>
                <a:ea typeface="Times New Roman"/>
                <a:cs typeface="Times New Roman"/>
                <a:sym typeface="Times New Roman"/>
                <a:hlinkClick r:id="rId4"/>
              </a:rPr>
              <a:t>https://www.facebook.com/Gradina-de-Relaxare-Liniste-si-Invatare-100129568563102/</a:t>
            </a:r>
            <a:endParaRPr sz="6800" u="sng" dirty="0">
              <a:solidFill>
                <a:schemeClr val="dk1"/>
              </a:solidFill>
              <a:latin typeface="Times New Roman"/>
              <a:ea typeface="Times New Roman"/>
              <a:cs typeface="Times New Roman"/>
              <a:sym typeface="Times New Roman"/>
            </a:endParaRPr>
          </a:p>
          <a:p>
            <a:pPr marL="457200" lvl="0" indent="0" algn="just" rtl="0">
              <a:lnSpc>
                <a:spcPct val="150000"/>
              </a:lnSpc>
              <a:spcBef>
                <a:spcPts val="0"/>
              </a:spcBef>
              <a:spcAft>
                <a:spcPts val="0"/>
              </a:spcAft>
              <a:buNone/>
            </a:pPr>
            <a:endParaRPr sz="5600" dirty="0">
              <a:solidFill>
                <a:srgbClr val="000000"/>
              </a:solidFill>
              <a:latin typeface="Times New Roman"/>
              <a:ea typeface="Times New Roman"/>
              <a:cs typeface="Times New Roman"/>
              <a:sym typeface="Times New Roman"/>
            </a:endParaRPr>
          </a:p>
          <a:p>
            <a:pPr marL="0" lvl="0" indent="457200" algn="just" rtl="0">
              <a:lnSpc>
                <a:spcPct val="150000"/>
              </a:lnSpc>
              <a:spcBef>
                <a:spcPts val="1200"/>
              </a:spcBef>
              <a:spcAft>
                <a:spcPts val="0"/>
              </a:spcAft>
              <a:buNone/>
            </a:pPr>
            <a:endParaRPr sz="6800" dirty="0">
              <a:solidFill>
                <a:schemeClr val="dk1"/>
              </a:solidFill>
              <a:latin typeface="Times New Roman"/>
              <a:ea typeface="Times New Roman"/>
              <a:cs typeface="Times New Roman"/>
              <a:sym typeface="Times New Roman"/>
            </a:endParaRPr>
          </a:p>
          <a:p>
            <a:pPr marL="914400" lvl="0" indent="0" algn="just" rtl="0">
              <a:lnSpc>
                <a:spcPct val="150000"/>
              </a:lnSpc>
              <a:spcBef>
                <a:spcPts val="0"/>
              </a:spcBef>
              <a:spcAft>
                <a:spcPts val="0"/>
              </a:spcAft>
              <a:buNone/>
            </a:pPr>
            <a:endParaRPr sz="2200" dirty="0">
              <a:solidFill>
                <a:schemeClr val="dk1"/>
              </a:solidFill>
              <a:latin typeface="Times New Roman"/>
              <a:ea typeface="Times New Roman"/>
              <a:cs typeface="Times New Roman"/>
              <a:sym typeface="Times New Roman"/>
            </a:endParaRPr>
          </a:p>
          <a:p>
            <a:pPr marL="457200" lvl="0" indent="0" algn="just" rtl="0">
              <a:lnSpc>
                <a:spcPct val="150000"/>
              </a:lnSpc>
              <a:spcBef>
                <a:spcPts val="1200"/>
              </a:spcBef>
              <a:spcAft>
                <a:spcPts val="0"/>
              </a:spcAft>
              <a:buNone/>
            </a:pPr>
            <a:endParaRPr dirty="0">
              <a:solidFill>
                <a:schemeClr val="dk1"/>
              </a:solidFill>
              <a:latin typeface="Times New Roman"/>
              <a:ea typeface="Times New Roman"/>
              <a:cs typeface="Times New Roman"/>
              <a:sym typeface="Times New Roman"/>
            </a:endParaRPr>
          </a:p>
          <a:p>
            <a:pPr marL="457200" lvl="0" indent="0" algn="just" rtl="0">
              <a:lnSpc>
                <a:spcPct val="150000"/>
              </a:lnSpc>
              <a:spcBef>
                <a:spcPts val="1200"/>
              </a:spcBef>
              <a:spcAft>
                <a:spcPts val="0"/>
              </a:spcAft>
              <a:buNone/>
            </a:pPr>
            <a:endParaRPr dirty="0">
              <a:solidFill>
                <a:srgbClr val="000000"/>
              </a:solidFill>
              <a:latin typeface="Times New Roman"/>
              <a:ea typeface="Times New Roman"/>
              <a:cs typeface="Times New Roman"/>
              <a:sym typeface="Times New Roman"/>
            </a:endParaRPr>
          </a:p>
          <a:p>
            <a:pPr marL="457200" lvl="0" indent="0" algn="just" rtl="0">
              <a:lnSpc>
                <a:spcPct val="150000"/>
              </a:lnSpc>
              <a:spcBef>
                <a:spcPts val="1200"/>
              </a:spcBef>
              <a:spcAft>
                <a:spcPts val="0"/>
              </a:spcAft>
              <a:buNone/>
            </a:pPr>
            <a:endParaRPr sz="1700" dirty="0">
              <a:solidFill>
                <a:srgbClr val="000000"/>
              </a:solidFill>
              <a:latin typeface="Times New Roman"/>
              <a:ea typeface="Times New Roman"/>
              <a:cs typeface="Times New Roman"/>
              <a:sym typeface="Times New Roman"/>
            </a:endParaRPr>
          </a:p>
          <a:p>
            <a:pPr marL="0" lvl="0" indent="0" algn="l" rtl="0">
              <a:spcBef>
                <a:spcPts val="0"/>
              </a:spcBef>
              <a:spcAft>
                <a:spcPts val="12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p:nvPr/>
        </p:nvSpPr>
        <p:spPr>
          <a:xfrm>
            <a:off x="438150" y="476250"/>
            <a:ext cx="859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1" name="Google Shape;61;p14"/>
          <p:cNvSpPr txBox="1"/>
          <p:nvPr/>
        </p:nvSpPr>
        <p:spPr>
          <a:xfrm>
            <a:off x="495300" y="285750"/>
            <a:ext cx="8153400" cy="42021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ro" sz="1800" b="1">
                <a:latin typeface="Times New Roman"/>
                <a:ea typeface="Times New Roman"/>
                <a:cs typeface="Times New Roman"/>
                <a:sym typeface="Times New Roman"/>
              </a:rPr>
              <a:t>Obiectivele urmărite:</a:t>
            </a:r>
            <a:endParaRPr sz="1800" b="1">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800">
              <a:latin typeface="Times New Roman"/>
              <a:ea typeface="Times New Roman"/>
              <a:cs typeface="Times New Roman"/>
              <a:sym typeface="Times New Roman"/>
            </a:endParaRPr>
          </a:p>
          <a:p>
            <a:pPr marL="457200" lvl="0" indent="-342900" algn="just" rtl="0">
              <a:lnSpc>
                <a:spcPct val="150000"/>
              </a:lnSpc>
              <a:spcBef>
                <a:spcPts val="0"/>
              </a:spcBef>
              <a:spcAft>
                <a:spcPts val="0"/>
              </a:spcAft>
              <a:buSzPts val="1800"/>
              <a:buFont typeface="Times New Roman"/>
              <a:buChar char="➢"/>
            </a:pPr>
            <a:r>
              <a:rPr lang="ro" sz="1800">
                <a:latin typeface="Times New Roman"/>
                <a:ea typeface="Times New Roman"/>
                <a:cs typeface="Times New Roman"/>
                <a:sym typeface="Times New Roman"/>
              </a:rPr>
              <a:t>Să descoperim aspectele teoretice și practice ale conceptului </a:t>
            </a:r>
            <a:r>
              <a:rPr lang="ro" sz="1800" i="1">
                <a:latin typeface="Times New Roman"/>
                <a:ea typeface="Times New Roman"/>
                <a:cs typeface="Times New Roman"/>
                <a:sym typeface="Times New Roman"/>
              </a:rPr>
              <a:t>„Grădina de Relaxare, Liniște și Învățare”</a:t>
            </a:r>
            <a:r>
              <a:rPr lang="ro"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marL="457200" lvl="0" indent="-342900" algn="just" rtl="0">
              <a:lnSpc>
                <a:spcPct val="150000"/>
              </a:lnSpc>
              <a:spcBef>
                <a:spcPts val="0"/>
              </a:spcBef>
              <a:spcAft>
                <a:spcPts val="0"/>
              </a:spcAft>
              <a:buSzPts val="1800"/>
              <a:buFont typeface="Times New Roman"/>
              <a:buChar char="➢"/>
            </a:pPr>
            <a:r>
              <a:rPr lang="ro" sz="1800">
                <a:latin typeface="Times New Roman"/>
                <a:ea typeface="Times New Roman"/>
                <a:cs typeface="Times New Roman"/>
                <a:sym typeface="Times New Roman"/>
              </a:rPr>
              <a:t>Să valorificăm oportunitățile de învățare și relaxare în mediul outdoor, oferite de acest nou concept;</a:t>
            </a:r>
            <a:endParaRPr sz="1800">
              <a:latin typeface="Times New Roman"/>
              <a:ea typeface="Times New Roman"/>
              <a:cs typeface="Times New Roman"/>
              <a:sym typeface="Times New Roman"/>
            </a:endParaRPr>
          </a:p>
          <a:p>
            <a:pPr marL="457200" lvl="0" indent="-342900" algn="just" rtl="0">
              <a:lnSpc>
                <a:spcPct val="150000"/>
              </a:lnSpc>
              <a:spcBef>
                <a:spcPts val="0"/>
              </a:spcBef>
              <a:spcAft>
                <a:spcPts val="0"/>
              </a:spcAft>
              <a:buSzPts val="1800"/>
              <a:buFont typeface="Times New Roman"/>
              <a:buChar char="➢"/>
            </a:pPr>
            <a:r>
              <a:rPr lang="ro" sz="1800">
                <a:latin typeface="Times New Roman"/>
                <a:ea typeface="Times New Roman"/>
                <a:cs typeface="Times New Roman"/>
                <a:sym typeface="Times New Roman"/>
              </a:rPr>
              <a:t>Să adaptăm și să implementăm strategiile și exemplele propuse la nevoile de cunoaștere ale preșcolarului și ale noastre.</a:t>
            </a:r>
            <a:endParaRPr sz="1800">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sz="1800">
              <a:latin typeface="Times New Roman"/>
              <a:ea typeface="Times New Roman"/>
              <a:cs typeface="Times New Roman"/>
              <a:sym typeface="Times New Roman"/>
            </a:endParaRPr>
          </a:p>
          <a:p>
            <a:pPr marL="457200" lvl="0" indent="0" algn="ctr" rtl="0">
              <a:lnSpc>
                <a:spcPct val="150000"/>
              </a:lnSpc>
              <a:spcBef>
                <a:spcPts val="0"/>
              </a:spcBef>
              <a:spcAft>
                <a:spcPts val="0"/>
              </a:spcAft>
              <a:buNone/>
            </a:pPr>
            <a:r>
              <a:rPr lang="ro" sz="1800" b="1" i="1">
                <a:latin typeface="Times New Roman"/>
                <a:ea typeface="Times New Roman"/>
                <a:cs typeface="Times New Roman"/>
                <a:sym typeface="Times New Roman"/>
              </a:rPr>
              <a:t>„Schimbarea suntem Noi”</a:t>
            </a:r>
            <a:endParaRPr sz="1800" b="1" i="1">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0" y="106875"/>
            <a:ext cx="8520600" cy="4761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sz="2200" b="1">
              <a:latin typeface="Times New Roman"/>
              <a:ea typeface="Times New Roman"/>
              <a:cs typeface="Times New Roman"/>
              <a:sym typeface="Times New Roman"/>
            </a:endParaRPr>
          </a:p>
          <a:p>
            <a:pPr marL="0" lvl="0" indent="0" algn="ctr" rtl="0">
              <a:spcBef>
                <a:spcPts val="0"/>
              </a:spcBef>
              <a:spcAft>
                <a:spcPts val="0"/>
              </a:spcAft>
              <a:buNone/>
            </a:pPr>
            <a:endParaRPr sz="2200" b="1">
              <a:latin typeface="Times New Roman"/>
              <a:ea typeface="Times New Roman"/>
              <a:cs typeface="Times New Roman"/>
              <a:sym typeface="Times New Roman"/>
            </a:endParaRPr>
          </a:p>
          <a:p>
            <a:pPr marL="0" lvl="0" indent="0" algn="ctr" rtl="0">
              <a:spcBef>
                <a:spcPts val="0"/>
              </a:spcBef>
              <a:spcAft>
                <a:spcPts val="0"/>
              </a:spcAft>
              <a:buNone/>
            </a:pPr>
            <a:endParaRPr sz="2200" b="1">
              <a:latin typeface="Times New Roman"/>
              <a:ea typeface="Times New Roman"/>
              <a:cs typeface="Times New Roman"/>
              <a:sym typeface="Times New Roman"/>
            </a:endParaRPr>
          </a:p>
          <a:p>
            <a:pPr marL="0" lvl="0" indent="0" algn="ctr" rtl="0">
              <a:spcBef>
                <a:spcPts val="0"/>
              </a:spcBef>
              <a:spcAft>
                <a:spcPts val="0"/>
              </a:spcAft>
              <a:buNone/>
            </a:pPr>
            <a:endParaRPr sz="2200" b="1">
              <a:latin typeface="Times New Roman"/>
              <a:ea typeface="Times New Roman"/>
              <a:cs typeface="Times New Roman"/>
              <a:sym typeface="Times New Roman"/>
            </a:endParaRPr>
          </a:p>
          <a:p>
            <a:pPr marL="0" lvl="0" indent="0" algn="ctr" rtl="0">
              <a:spcBef>
                <a:spcPts val="0"/>
              </a:spcBef>
              <a:spcAft>
                <a:spcPts val="0"/>
              </a:spcAft>
              <a:buNone/>
            </a:pPr>
            <a:endParaRPr sz="2200" b="1">
              <a:latin typeface="Times New Roman"/>
              <a:ea typeface="Times New Roman"/>
              <a:cs typeface="Times New Roman"/>
              <a:sym typeface="Times New Roman"/>
            </a:endParaRPr>
          </a:p>
          <a:p>
            <a:pPr marL="0" lvl="0" indent="0" algn="ctr" rtl="0">
              <a:spcBef>
                <a:spcPts val="0"/>
              </a:spcBef>
              <a:spcAft>
                <a:spcPts val="0"/>
              </a:spcAft>
              <a:buNone/>
            </a:pPr>
            <a:endParaRPr sz="2533" b="1">
              <a:latin typeface="Times New Roman"/>
              <a:ea typeface="Times New Roman"/>
              <a:cs typeface="Times New Roman"/>
              <a:sym typeface="Times New Roman"/>
            </a:endParaRPr>
          </a:p>
          <a:p>
            <a:pPr marL="0" lvl="0" indent="0" algn="ctr" rtl="0">
              <a:spcBef>
                <a:spcPts val="0"/>
              </a:spcBef>
              <a:spcAft>
                <a:spcPts val="0"/>
              </a:spcAft>
              <a:buNone/>
            </a:pPr>
            <a:r>
              <a:rPr lang="ro" sz="2533" b="1">
                <a:latin typeface="Times New Roman"/>
                <a:ea typeface="Times New Roman"/>
                <a:cs typeface="Times New Roman"/>
                <a:sym typeface="Times New Roman"/>
              </a:rPr>
              <a:t>Ce este G.R.L.I. ?</a:t>
            </a:r>
            <a:endParaRPr sz="2533" b="1">
              <a:latin typeface="Times New Roman"/>
              <a:ea typeface="Times New Roman"/>
              <a:cs typeface="Times New Roman"/>
              <a:sym typeface="Times New Roman"/>
            </a:endParaRPr>
          </a:p>
          <a:p>
            <a:pPr marL="0" lvl="0" indent="0" algn="ctr" rtl="0">
              <a:spcBef>
                <a:spcPts val="0"/>
              </a:spcBef>
              <a:spcAft>
                <a:spcPts val="0"/>
              </a:spcAft>
              <a:buNone/>
            </a:pPr>
            <a:r>
              <a:rPr lang="ro" sz="1744">
                <a:latin typeface="Times New Roman"/>
                <a:ea typeface="Times New Roman"/>
                <a:cs typeface="Times New Roman"/>
                <a:sym typeface="Times New Roman"/>
              </a:rPr>
              <a:t>E</a:t>
            </a:r>
            <a:r>
              <a:rPr lang="ro" sz="1855">
                <a:latin typeface="Times New Roman"/>
                <a:ea typeface="Times New Roman"/>
                <a:cs typeface="Times New Roman"/>
                <a:sym typeface="Times New Roman"/>
              </a:rPr>
              <a:t>ste un nou concept outdoor, în care:</a:t>
            </a:r>
            <a:endParaRPr sz="1855">
              <a:latin typeface="Times New Roman"/>
              <a:ea typeface="Times New Roman"/>
              <a:cs typeface="Times New Roman"/>
              <a:sym typeface="Times New Roman"/>
            </a:endParaRPr>
          </a:p>
          <a:p>
            <a:pPr marL="0" lvl="0" indent="0" algn="ctr" rtl="0">
              <a:spcBef>
                <a:spcPts val="0"/>
              </a:spcBef>
              <a:spcAft>
                <a:spcPts val="0"/>
              </a:spcAft>
              <a:buNone/>
            </a:pPr>
            <a:r>
              <a:rPr lang="ro" sz="1855">
                <a:latin typeface="Times New Roman"/>
                <a:ea typeface="Times New Roman"/>
                <a:cs typeface="Times New Roman"/>
                <a:sym typeface="Times New Roman"/>
              </a:rPr>
              <a:t>- </a:t>
            </a:r>
            <a:r>
              <a:rPr lang="ro" sz="1855" b="1">
                <a:latin typeface="Times New Roman"/>
                <a:ea typeface="Times New Roman"/>
                <a:cs typeface="Times New Roman"/>
                <a:sym typeface="Times New Roman"/>
              </a:rPr>
              <a:t>G</a:t>
            </a:r>
            <a:r>
              <a:rPr lang="ro" sz="1855">
                <a:latin typeface="Times New Roman"/>
                <a:ea typeface="Times New Roman"/>
                <a:cs typeface="Times New Roman"/>
                <a:sym typeface="Times New Roman"/>
              </a:rPr>
              <a:t> vine de la </a:t>
            </a:r>
            <a:r>
              <a:rPr lang="ro" sz="1855" b="1">
                <a:latin typeface="Times New Roman"/>
                <a:ea typeface="Times New Roman"/>
                <a:cs typeface="Times New Roman"/>
                <a:sym typeface="Times New Roman"/>
              </a:rPr>
              <a:t>GRĂDINĂ</a:t>
            </a:r>
            <a:endParaRPr sz="1855" b="1">
              <a:latin typeface="Times New Roman"/>
              <a:ea typeface="Times New Roman"/>
              <a:cs typeface="Times New Roman"/>
              <a:sym typeface="Times New Roman"/>
            </a:endParaRPr>
          </a:p>
          <a:p>
            <a:pPr marL="0" lvl="0" indent="0" algn="ctr" rtl="0">
              <a:spcBef>
                <a:spcPts val="0"/>
              </a:spcBef>
              <a:spcAft>
                <a:spcPts val="0"/>
              </a:spcAft>
              <a:buNone/>
            </a:pPr>
            <a:r>
              <a:rPr lang="ro" sz="1855">
                <a:latin typeface="Times New Roman"/>
                <a:ea typeface="Times New Roman"/>
                <a:cs typeface="Times New Roman"/>
                <a:sym typeface="Times New Roman"/>
              </a:rPr>
              <a:t>-</a:t>
            </a:r>
            <a:r>
              <a:rPr lang="ro" sz="1855" b="1">
                <a:latin typeface="Times New Roman"/>
                <a:ea typeface="Times New Roman"/>
                <a:cs typeface="Times New Roman"/>
                <a:sym typeface="Times New Roman"/>
              </a:rPr>
              <a:t> R</a:t>
            </a:r>
            <a:r>
              <a:rPr lang="ro" sz="1855">
                <a:latin typeface="Times New Roman"/>
                <a:ea typeface="Times New Roman"/>
                <a:cs typeface="Times New Roman"/>
                <a:sym typeface="Times New Roman"/>
              </a:rPr>
              <a:t> vine de la</a:t>
            </a:r>
            <a:r>
              <a:rPr lang="ro" sz="1855" b="1">
                <a:latin typeface="Times New Roman"/>
                <a:ea typeface="Times New Roman"/>
                <a:cs typeface="Times New Roman"/>
                <a:sym typeface="Times New Roman"/>
              </a:rPr>
              <a:t> RELAXARE</a:t>
            </a:r>
            <a:endParaRPr sz="1855" b="1">
              <a:latin typeface="Times New Roman"/>
              <a:ea typeface="Times New Roman"/>
              <a:cs typeface="Times New Roman"/>
              <a:sym typeface="Times New Roman"/>
            </a:endParaRPr>
          </a:p>
          <a:p>
            <a:pPr marL="0" lvl="0" indent="0" algn="ctr" rtl="0">
              <a:spcBef>
                <a:spcPts val="0"/>
              </a:spcBef>
              <a:spcAft>
                <a:spcPts val="0"/>
              </a:spcAft>
              <a:buNone/>
            </a:pPr>
            <a:r>
              <a:rPr lang="ro" sz="1855">
                <a:latin typeface="Times New Roman"/>
                <a:ea typeface="Times New Roman"/>
                <a:cs typeface="Times New Roman"/>
                <a:sym typeface="Times New Roman"/>
              </a:rPr>
              <a:t>- </a:t>
            </a:r>
            <a:r>
              <a:rPr lang="ro" sz="1855" b="1">
                <a:latin typeface="Times New Roman"/>
                <a:ea typeface="Times New Roman"/>
                <a:cs typeface="Times New Roman"/>
                <a:sym typeface="Times New Roman"/>
              </a:rPr>
              <a:t>L</a:t>
            </a:r>
            <a:r>
              <a:rPr lang="ro" sz="1855">
                <a:latin typeface="Times New Roman"/>
                <a:ea typeface="Times New Roman"/>
                <a:cs typeface="Times New Roman"/>
                <a:sym typeface="Times New Roman"/>
              </a:rPr>
              <a:t> vine de la </a:t>
            </a:r>
            <a:r>
              <a:rPr lang="ro" sz="1855" b="1">
                <a:latin typeface="Times New Roman"/>
                <a:ea typeface="Times New Roman"/>
                <a:cs typeface="Times New Roman"/>
                <a:sym typeface="Times New Roman"/>
              </a:rPr>
              <a:t>LINIȘTIRE</a:t>
            </a:r>
            <a:endParaRPr sz="1855" b="1">
              <a:latin typeface="Times New Roman"/>
              <a:ea typeface="Times New Roman"/>
              <a:cs typeface="Times New Roman"/>
              <a:sym typeface="Times New Roman"/>
            </a:endParaRPr>
          </a:p>
          <a:p>
            <a:pPr marL="0" lvl="0" indent="0" algn="ctr" rtl="0">
              <a:spcBef>
                <a:spcPts val="0"/>
              </a:spcBef>
              <a:spcAft>
                <a:spcPts val="0"/>
              </a:spcAft>
              <a:buNone/>
            </a:pPr>
            <a:r>
              <a:rPr lang="ro" sz="1855">
                <a:latin typeface="Times New Roman"/>
                <a:ea typeface="Times New Roman"/>
                <a:cs typeface="Times New Roman"/>
                <a:sym typeface="Times New Roman"/>
              </a:rPr>
              <a:t>- </a:t>
            </a:r>
            <a:r>
              <a:rPr lang="ro" sz="1855" b="1">
                <a:latin typeface="Times New Roman"/>
                <a:ea typeface="Times New Roman"/>
                <a:cs typeface="Times New Roman"/>
                <a:sym typeface="Times New Roman"/>
              </a:rPr>
              <a:t>Î </a:t>
            </a:r>
            <a:r>
              <a:rPr lang="ro" sz="1855">
                <a:latin typeface="Times New Roman"/>
                <a:ea typeface="Times New Roman"/>
                <a:cs typeface="Times New Roman"/>
                <a:sym typeface="Times New Roman"/>
              </a:rPr>
              <a:t>de la </a:t>
            </a:r>
            <a:r>
              <a:rPr lang="ro" sz="1855" b="1">
                <a:latin typeface="Times New Roman"/>
                <a:ea typeface="Times New Roman"/>
                <a:cs typeface="Times New Roman"/>
                <a:sym typeface="Times New Roman"/>
              </a:rPr>
              <a:t>ÎNVĂȚARE.</a:t>
            </a:r>
            <a:endParaRPr sz="1855" b="1">
              <a:latin typeface="Times New Roman"/>
              <a:ea typeface="Times New Roman"/>
              <a:cs typeface="Times New Roman"/>
              <a:sym typeface="Times New Roman"/>
            </a:endParaRPr>
          </a:p>
          <a:p>
            <a:pPr marL="0" lvl="0" indent="457200" algn="just" rtl="0">
              <a:spcBef>
                <a:spcPts val="0"/>
              </a:spcBef>
              <a:spcAft>
                <a:spcPts val="0"/>
              </a:spcAft>
              <a:buNone/>
            </a:pPr>
            <a:r>
              <a:rPr lang="ro" sz="1855">
                <a:latin typeface="Times New Roman"/>
                <a:ea typeface="Times New Roman"/>
                <a:cs typeface="Times New Roman"/>
                <a:sym typeface="Times New Roman"/>
              </a:rPr>
              <a:t>Conceptul a fost creat de </a:t>
            </a:r>
            <a:r>
              <a:rPr lang="ro" sz="1855" i="1">
                <a:latin typeface="Times New Roman"/>
                <a:ea typeface="Times New Roman"/>
                <a:cs typeface="Times New Roman"/>
                <a:sym typeface="Times New Roman"/>
              </a:rPr>
              <a:t>Silvia Breben</a:t>
            </a:r>
            <a:r>
              <a:rPr lang="ro" sz="1855">
                <a:latin typeface="Times New Roman"/>
                <a:ea typeface="Times New Roman"/>
                <a:cs typeface="Times New Roman"/>
                <a:sym typeface="Times New Roman"/>
              </a:rPr>
              <a:t> și aduce schimbări de paradigmă în învățământul preșcolar. Este susținut de </a:t>
            </a:r>
            <a:r>
              <a:rPr lang="ro" sz="1855" i="1">
                <a:latin typeface="Times New Roman"/>
                <a:ea typeface="Times New Roman"/>
                <a:cs typeface="Times New Roman"/>
                <a:sym typeface="Times New Roman"/>
              </a:rPr>
              <a:t>Asociația Creștini</a:t>
            </a:r>
            <a:r>
              <a:rPr lang="ro" sz="1855">
                <a:latin typeface="Times New Roman"/>
                <a:ea typeface="Times New Roman"/>
                <a:cs typeface="Times New Roman"/>
                <a:sym typeface="Times New Roman"/>
              </a:rPr>
              <a:t>, </a:t>
            </a:r>
            <a:r>
              <a:rPr lang="ro" sz="1855" i="1">
                <a:latin typeface="Times New Roman"/>
                <a:ea typeface="Times New Roman"/>
                <a:cs typeface="Times New Roman"/>
                <a:sym typeface="Times New Roman"/>
              </a:rPr>
              <a:t>Ministerul Educației</a:t>
            </a:r>
            <a:r>
              <a:rPr lang="ro" sz="1855">
                <a:latin typeface="Times New Roman"/>
                <a:ea typeface="Times New Roman"/>
                <a:cs typeface="Times New Roman"/>
                <a:sym typeface="Times New Roman"/>
              </a:rPr>
              <a:t>, în parteneriat cu </a:t>
            </a:r>
            <a:r>
              <a:rPr lang="ro" sz="1855" i="1">
                <a:latin typeface="Times New Roman"/>
                <a:ea typeface="Times New Roman"/>
                <a:cs typeface="Times New Roman"/>
                <a:sym typeface="Times New Roman"/>
              </a:rPr>
              <a:t>EcoȘcoal</a:t>
            </a:r>
            <a:r>
              <a:rPr lang="ro" sz="1855">
                <a:latin typeface="Times New Roman"/>
                <a:ea typeface="Times New Roman"/>
                <a:cs typeface="Times New Roman"/>
                <a:sym typeface="Times New Roman"/>
              </a:rPr>
              <a:t>a și diseminat prin intermediul Scrisorii metodice pentru învățământul preșcolar 2021- 2022. Proiectul a fost pilotat de o echipă de cadre didactice cu dorința de schimbare educațională.</a:t>
            </a:r>
            <a:endParaRPr sz="1855">
              <a:latin typeface="Times New Roman"/>
              <a:ea typeface="Times New Roman"/>
              <a:cs typeface="Times New Roman"/>
              <a:sym typeface="Times New Roman"/>
            </a:endParaRPr>
          </a:p>
          <a:p>
            <a:pPr marL="0" lvl="0" indent="457200" algn="just" rtl="0">
              <a:spcBef>
                <a:spcPts val="0"/>
              </a:spcBef>
              <a:spcAft>
                <a:spcPts val="0"/>
              </a:spcAft>
              <a:buNone/>
            </a:pPr>
            <a:r>
              <a:rPr lang="ro" sz="1855">
                <a:latin typeface="Times New Roman"/>
                <a:ea typeface="Times New Roman"/>
                <a:cs typeface="Times New Roman"/>
                <a:sym typeface="Times New Roman"/>
              </a:rPr>
              <a:t>A fost preluat de grădinițele deschise la schimbare, la strategii noi de predare, învățare evaluare, în natură. Activitățile grădinițelor participante la implementarea acestui concept sunt mediatizate și diseminate pe grupul de pe facebook ,,Grădina de Relaxare, Liniște și Învățare”: </a:t>
            </a:r>
            <a:endParaRPr sz="1855">
              <a:latin typeface="Times New Roman"/>
              <a:ea typeface="Times New Roman"/>
              <a:cs typeface="Times New Roman"/>
              <a:sym typeface="Times New Roman"/>
            </a:endParaRPr>
          </a:p>
          <a:p>
            <a:pPr marL="0" lvl="0" indent="0" algn="just" rtl="0">
              <a:spcBef>
                <a:spcPts val="0"/>
              </a:spcBef>
              <a:spcAft>
                <a:spcPts val="0"/>
              </a:spcAft>
              <a:buNone/>
            </a:pPr>
            <a:r>
              <a:rPr lang="ro" sz="2522" u="sng">
                <a:solidFill>
                  <a:schemeClr val="hlink"/>
                </a:solidFill>
                <a:latin typeface="Times New Roman"/>
                <a:ea typeface="Times New Roman"/>
                <a:cs typeface="Times New Roman"/>
                <a:sym typeface="Times New Roman"/>
                <a:hlinkClick r:id="rId4"/>
              </a:rPr>
              <a:t>https://www.facebook.com/Gradina-de-Relaxare-Liniste-si-Invatare-100129568563102/</a:t>
            </a:r>
            <a:endParaRPr sz="2522">
              <a:latin typeface="Times New Roman"/>
              <a:ea typeface="Times New Roman"/>
              <a:cs typeface="Times New Roman"/>
              <a:sym typeface="Times New Roman"/>
            </a:endParaRPr>
          </a:p>
          <a:p>
            <a:pPr marL="0" lvl="0" indent="0" algn="l" rtl="0">
              <a:spcBef>
                <a:spcPts val="0"/>
              </a:spcBef>
              <a:spcAft>
                <a:spcPts val="0"/>
              </a:spcAft>
              <a:buNone/>
            </a:pPr>
            <a:r>
              <a:rPr lang="ro" sz="2411"/>
              <a:t>  </a:t>
            </a:r>
            <a:endParaRPr sz="2411"/>
          </a:p>
          <a:p>
            <a:pPr marL="0" lvl="0" indent="0" algn="ctr" rtl="0">
              <a:spcBef>
                <a:spcPts val="0"/>
              </a:spcBef>
              <a:spcAft>
                <a:spcPts val="0"/>
              </a:spcAft>
              <a:buNone/>
            </a:pP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72" name="Google Shape;72;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3" name="Google Shape;73;p16"/>
          <p:cNvPicPr preferRelativeResize="0"/>
          <p:nvPr/>
        </p:nvPicPr>
        <p:blipFill>
          <a:blip r:embed="rId3">
            <a:alphaModFix/>
          </a:blip>
          <a:stretch>
            <a:fillRect/>
          </a:stretch>
        </p:blipFill>
        <p:spPr>
          <a:xfrm>
            <a:off x="283071" y="0"/>
            <a:ext cx="8577858"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977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ro" sz="1800" b="1" i="1">
                <a:latin typeface="Times New Roman"/>
                <a:ea typeface="Times New Roman"/>
                <a:cs typeface="Times New Roman"/>
                <a:sym typeface="Times New Roman"/>
              </a:rPr>
              <a:t>Conceptul G.R.L.I. </a:t>
            </a:r>
            <a:r>
              <a:rPr lang="ro" sz="1800">
                <a:latin typeface="Times New Roman"/>
                <a:ea typeface="Times New Roman"/>
                <a:cs typeface="Times New Roman"/>
                <a:sym typeface="Times New Roman"/>
              </a:rPr>
              <a:t>înseamnă:</a:t>
            </a:r>
            <a:endParaRPr sz="3200"/>
          </a:p>
        </p:txBody>
      </p:sp>
      <p:sp>
        <p:nvSpPr>
          <p:cNvPr id="79" name="Google Shape;79;p17"/>
          <p:cNvSpPr txBox="1">
            <a:spLocks noGrp="1"/>
          </p:cNvSpPr>
          <p:nvPr>
            <p:ph type="body" idx="1"/>
          </p:nvPr>
        </p:nvSpPr>
        <p:spPr>
          <a:xfrm>
            <a:off x="509850" y="561100"/>
            <a:ext cx="8124300" cy="4315200"/>
          </a:xfrm>
          <a:prstGeom prst="rect">
            <a:avLst/>
          </a:prstGeom>
        </p:spPr>
        <p:txBody>
          <a:bodyPr spcFirstLastPara="1" wrap="square" lIns="91425" tIns="91425" rIns="91425" bIns="91425" anchor="t" anchorCtr="0">
            <a:normAutofit fontScale="25000" lnSpcReduction="20000"/>
          </a:bodyPr>
          <a:lstStyle/>
          <a:p>
            <a:pPr marL="457200" lvl="0" indent="-323850" algn="just" rtl="0">
              <a:lnSpc>
                <a:spcPct val="150000"/>
              </a:lnSpc>
              <a:spcBef>
                <a:spcPts val="1200"/>
              </a:spcBef>
              <a:spcAft>
                <a:spcPts val="0"/>
              </a:spcAft>
              <a:buClr>
                <a:srgbClr val="000000"/>
              </a:buClr>
              <a:buSzPct val="100000"/>
              <a:buFont typeface="Times New Roman"/>
              <a:buChar char="★"/>
            </a:pPr>
            <a:r>
              <a:rPr lang="ro" sz="6000" b="1" i="1">
                <a:solidFill>
                  <a:srgbClr val="000000"/>
                </a:solidFill>
                <a:latin typeface="Times New Roman"/>
                <a:ea typeface="Times New Roman"/>
                <a:cs typeface="Times New Roman"/>
                <a:sym typeface="Times New Roman"/>
              </a:rPr>
              <a:t>A conștientiza problemele comportamentale și emoționale, a regla anumite disfuncții emoționale</a:t>
            </a:r>
            <a:r>
              <a:rPr lang="ro" sz="6000">
                <a:solidFill>
                  <a:srgbClr val="000000"/>
                </a:solidFill>
                <a:latin typeface="Times New Roman"/>
                <a:ea typeface="Times New Roman"/>
                <a:cs typeface="Times New Roman"/>
                <a:sym typeface="Times New Roman"/>
              </a:rPr>
              <a:t> prin recunoașterea și exprimarea asertivă a emoției negative, reducerea intensității acesteia prin tehnici de relaxare, reevaluarea situației și intensificarea emoțiilor pozitive; </a:t>
            </a:r>
            <a:endParaRPr sz="6000">
              <a:solidFill>
                <a:srgbClr val="000000"/>
              </a:solidFill>
              <a:latin typeface="Times New Roman"/>
              <a:ea typeface="Times New Roman"/>
              <a:cs typeface="Times New Roman"/>
              <a:sym typeface="Times New Roman"/>
            </a:endParaRPr>
          </a:p>
          <a:p>
            <a:pPr marL="457200" lvl="0" indent="-323850" algn="just" rtl="0">
              <a:lnSpc>
                <a:spcPct val="150000"/>
              </a:lnSpc>
              <a:spcBef>
                <a:spcPts val="0"/>
              </a:spcBef>
              <a:spcAft>
                <a:spcPts val="0"/>
              </a:spcAft>
              <a:buClr>
                <a:srgbClr val="000000"/>
              </a:buClr>
              <a:buSzPct val="100000"/>
              <a:buFont typeface="Times New Roman"/>
              <a:buChar char="★"/>
            </a:pPr>
            <a:r>
              <a:rPr lang="ro" sz="6000" b="1" i="1">
                <a:solidFill>
                  <a:srgbClr val="000000"/>
                </a:solidFill>
                <a:latin typeface="Times New Roman"/>
                <a:ea typeface="Times New Roman"/>
                <a:cs typeface="Times New Roman"/>
                <a:sym typeface="Times New Roman"/>
              </a:rPr>
              <a:t>A echilibra emoțional</a:t>
            </a:r>
            <a:r>
              <a:rPr lang="ro" sz="6000">
                <a:solidFill>
                  <a:srgbClr val="000000"/>
                </a:solidFill>
                <a:latin typeface="Times New Roman"/>
                <a:ea typeface="Times New Roman"/>
                <a:cs typeface="Times New Roman"/>
                <a:sym typeface="Times New Roman"/>
              </a:rPr>
              <a:t> la nivel individual și de grup prin dobândirea unor tehnici de gestionare a emoțiilor, de eliminare a stresului, de adaptare la experiențe care creează disconfort;</a:t>
            </a:r>
            <a:endParaRPr sz="6000">
              <a:solidFill>
                <a:srgbClr val="000000"/>
              </a:solidFill>
              <a:latin typeface="Times New Roman"/>
              <a:ea typeface="Times New Roman"/>
              <a:cs typeface="Times New Roman"/>
              <a:sym typeface="Times New Roman"/>
            </a:endParaRPr>
          </a:p>
          <a:p>
            <a:pPr marL="457200" lvl="0" indent="-323850" algn="just" rtl="0">
              <a:lnSpc>
                <a:spcPct val="150000"/>
              </a:lnSpc>
              <a:spcBef>
                <a:spcPts val="0"/>
              </a:spcBef>
              <a:spcAft>
                <a:spcPts val="0"/>
              </a:spcAft>
              <a:buClr>
                <a:srgbClr val="000000"/>
              </a:buClr>
              <a:buSzPct val="100000"/>
              <a:buFont typeface="Times New Roman"/>
              <a:buChar char="★"/>
            </a:pPr>
            <a:r>
              <a:rPr lang="ro" sz="6000" b="1" i="1">
                <a:solidFill>
                  <a:srgbClr val="000000"/>
                </a:solidFill>
                <a:latin typeface="Times New Roman"/>
                <a:ea typeface="Times New Roman"/>
                <a:cs typeface="Times New Roman"/>
                <a:sym typeface="Times New Roman"/>
              </a:rPr>
              <a:t>A relaxa și a liniști </a:t>
            </a:r>
            <a:r>
              <a:rPr lang="ro" sz="6000">
                <a:solidFill>
                  <a:srgbClr val="000000"/>
                </a:solidFill>
                <a:latin typeface="Times New Roman"/>
                <a:ea typeface="Times New Roman"/>
                <a:cs typeface="Times New Roman"/>
                <a:sym typeface="Times New Roman"/>
              </a:rPr>
              <a:t>prin exerciții de </a:t>
            </a:r>
            <a:r>
              <a:rPr lang="ro" sz="6000">
                <a:solidFill>
                  <a:schemeClr val="dk1"/>
                </a:solidFill>
                <a:highlight>
                  <a:srgbClr val="FFFFFF"/>
                </a:highlight>
                <a:latin typeface="Times New Roman"/>
                <a:ea typeface="Times New Roman"/>
                <a:cs typeface="Times New Roman"/>
                <a:sym typeface="Times New Roman"/>
              </a:rPr>
              <a:t>greblare a nisipului, personalizare a pietrelor, răsfoirea cărților, colorarea mandalelor pentru copii, exerciții de respirație;</a:t>
            </a:r>
            <a:endParaRPr sz="6000">
              <a:solidFill>
                <a:schemeClr val="dk1"/>
              </a:solidFill>
              <a:highlight>
                <a:srgbClr val="FFFFFF"/>
              </a:highlight>
              <a:latin typeface="Times New Roman"/>
              <a:ea typeface="Times New Roman"/>
              <a:cs typeface="Times New Roman"/>
              <a:sym typeface="Times New Roman"/>
            </a:endParaRPr>
          </a:p>
          <a:p>
            <a:pPr marL="457200" lvl="0" indent="-323850" algn="just" rtl="0">
              <a:lnSpc>
                <a:spcPct val="150000"/>
              </a:lnSpc>
              <a:spcBef>
                <a:spcPts val="0"/>
              </a:spcBef>
              <a:spcAft>
                <a:spcPts val="0"/>
              </a:spcAft>
              <a:buSzPct val="100000"/>
              <a:buChar char="★"/>
            </a:pPr>
            <a:r>
              <a:rPr lang="ro" sz="6000" b="1" i="1">
                <a:solidFill>
                  <a:schemeClr val="dk1"/>
                </a:solidFill>
                <a:latin typeface="Times New Roman"/>
                <a:ea typeface="Times New Roman"/>
                <a:cs typeface="Times New Roman"/>
                <a:sym typeface="Times New Roman"/>
              </a:rPr>
              <a:t>A facilita învățarea  </a:t>
            </a:r>
            <a:r>
              <a:rPr lang="ro" sz="6000">
                <a:solidFill>
                  <a:schemeClr val="dk1"/>
                </a:solidFill>
                <a:latin typeface="Times New Roman"/>
                <a:ea typeface="Times New Roman"/>
                <a:cs typeface="Times New Roman"/>
                <a:sym typeface="Times New Roman"/>
              </a:rPr>
              <a:t>prin valorizarea numeroaselor oportunități pe care ni le oferă natura, mediul outdoor inedit, relaxant și plin de culoare stimulând procesul de învățare;</a:t>
            </a:r>
            <a:endParaRPr sz="6000">
              <a:solidFill>
                <a:schemeClr val="dk1"/>
              </a:solidFill>
              <a:latin typeface="Times New Roman"/>
              <a:ea typeface="Times New Roman"/>
              <a:cs typeface="Times New Roman"/>
              <a:sym typeface="Times New Roman"/>
            </a:endParaRPr>
          </a:p>
          <a:p>
            <a:pPr marL="457200" lvl="0" indent="-323850" algn="just" rtl="0">
              <a:lnSpc>
                <a:spcPct val="150000"/>
              </a:lnSpc>
              <a:spcBef>
                <a:spcPts val="0"/>
              </a:spcBef>
              <a:spcAft>
                <a:spcPts val="0"/>
              </a:spcAft>
              <a:buSzPct val="100000"/>
              <a:buChar char="★"/>
            </a:pPr>
            <a:r>
              <a:rPr lang="ro" sz="6000" b="1" i="1">
                <a:solidFill>
                  <a:schemeClr val="dk1"/>
                </a:solidFill>
                <a:latin typeface="Times New Roman"/>
                <a:ea typeface="Times New Roman"/>
                <a:cs typeface="Times New Roman"/>
                <a:sym typeface="Times New Roman"/>
              </a:rPr>
              <a:t>A schimba strategii de învățare</a:t>
            </a:r>
            <a:r>
              <a:rPr lang="ro" sz="6000">
                <a:solidFill>
                  <a:schemeClr val="dk1"/>
                </a:solidFill>
                <a:latin typeface="Times New Roman"/>
                <a:ea typeface="Times New Roman"/>
                <a:cs typeface="Times New Roman"/>
                <a:sym typeface="Times New Roman"/>
              </a:rPr>
              <a:t> prin participare activă, implicarea directă a copilului; </a:t>
            </a:r>
            <a:endParaRPr sz="6000">
              <a:solidFill>
                <a:schemeClr val="dk1"/>
              </a:solidFill>
              <a:latin typeface="Times New Roman"/>
              <a:ea typeface="Times New Roman"/>
              <a:cs typeface="Times New Roman"/>
              <a:sym typeface="Times New Roman"/>
            </a:endParaRPr>
          </a:p>
          <a:p>
            <a:pPr marL="457200" lvl="0" indent="-323850" algn="just" rtl="0">
              <a:lnSpc>
                <a:spcPct val="150000"/>
              </a:lnSpc>
              <a:spcBef>
                <a:spcPts val="0"/>
              </a:spcBef>
              <a:spcAft>
                <a:spcPts val="0"/>
              </a:spcAft>
              <a:buClr>
                <a:schemeClr val="dk1"/>
              </a:buClr>
              <a:buSzPct val="100000"/>
              <a:buFont typeface="Times New Roman"/>
              <a:buChar char="★"/>
            </a:pPr>
            <a:r>
              <a:rPr lang="ro" sz="6000" b="1" i="1">
                <a:solidFill>
                  <a:schemeClr val="dk1"/>
                </a:solidFill>
                <a:latin typeface="Times New Roman"/>
                <a:ea typeface="Times New Roman"/>
                <a:cs typeface="Times New Roman"/>
                <a:sym typeface="Times New Roman"/>
              </a:rPr>
              <a:t>A descoperi și a experimenta </a:t>
            </a:r>
            <a:r>
              <a:rPr lang="ro" sz="6000">
                <a:solidFill>
                  <a:schemeClr val="dk1"/>
                </a:solidFill>
                <a:latin typeface="Times New Roman"/>
                <a:ea typeface="Times New Roman"/>
                <a:cs typeface="Times New Roman"/>
                <a:sym typeface="Times New Roman"/>
              </a:rPr>
              <a:t>noi combinații de materiale și tehnici de lucru care stârnesc curiozitatea și stimulează învățarea.</a:t>
            </a:r>
            <a:endParaRPr sz="6000">
              <a:solidFill>
                <a:schemeClr val="dk1"/>
              </a:solidFill>
              <a:latin typeface="Times New Roman"/>
              <a:ea typeface="Times New Roman"/>
              <a:cs typeface="Times New Roman"/>
              <a:sym typeface="Times New Roman"/>
            </a:endParaRPr>
          </a:p>
          <a:p>
            <a:pPr marL="457200" lvl="0" indent="0" algn="just" rtl="0">
              <a:lnSpc>
                <a:spcPct val="150000"/>
              </a:lnSpc>
              <a:spcBef>
                <a:spcPts val="1200"/>
              </a:spcBef>
              <a:spcAft>
                <a:spcPts val="0"/>
              </a:spcAft>
              <a:buNone/>
            </a:pPr>
            <a:endParaRPr sz="4000">
              <a:solidFill>
                <a:schemeClr val="dk1"/>
              </a:solidFill>
              <a:latin typeface="Times New Roman"/>
              <a:ea typeface="Times New Roman"/>
              <a:cs typeface="Times New Roman"/>
              <a:sym typeface="Times New Roman"/>
            </a:endParaRPr>
          </a:p>
          <a:p>
            <a:pPr marL="457200" lvl="0" indent="0" algn="just"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0" algn="just" rtl="0">
              <a:lnSpc>
                <a:spcPct val="150000"/>
              </a:lnSpc>
              <a:spcBef>
                <a:spcPts val="1200"/>
              </a:spcBef>
              <a:spcAft>
                <a:spcPts val="0"/>
              </a:spcAft>
              <a:buNone/>
            </a:pPr>
            <a:endParaRPr sz="1700">
              <a:solidFill>
                <a:srgbClr val="000000"/>
              </a:solidFill>
              <a:latin typeface="Times New Roman"/>
              <a:ea typeface="Times New Roman"/>
              <a:cs typeface="Times New Roman"/>
              <a:sym typeface="Times New Roman"/>
            </a:endParaRPr>
          </a:p>
          <a:p>
            <a:pPr marL="0" lvl="0" indent="0" algn="l" rtl="0">
              <a:spcBef>
                <a:spcPts val="0"/>
              </a:spcBef>
              <a:spcAft>
                <a:spcPts val="1200"/>
              </a:spcAft>
              <a:buNone/>
            </a:pP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146950" y="187025"/>
            <a:ext cx="8857500" cy="1723500"/>
          </a:xfrm>
          <a:prstGeom prst="rect">
            <a:avLst/>
          </a:prstGeom>
        </p:spPr>
        <p:txBody>
          <a:bodyPr spcFirstLastPara="1" wrap="square" lIns="91425" tIns="91425" rIns="91425" bIns="91425" anchor="t" anchorCtr="0">
            <a:normAutofit fontScale="25000" lnSpcReduction="20000"/>
          </a:bodyPr>
          <a:lstStyle/>
          <a:p>
            <a:pPr marL="0" lvl="0" indent="457200" algn="just" rtl="0">
              <a:lnSpc>
                <a:spcPct val="150000"/>
              </a:lnSpc>
              <a:spcBef>
                <a:spcPts val="0"/>
              </a:spcBef>
              <a:spcAft>
                <a:spcPts val="0"/>
              </a:spcAft>
              <a:buNone/>
            </a:pPr>
            <a:r>
              <a:rPr lang="ro" sz="5600">
                <a:solidFill>
                  <a:srgbClr val="000000"/>
                </a:solidFill>
                <a:latin typeface="Times New Roman"/>
                <a:ea typeface="Times New Roman"/>
                <a:cs typeface="Times New Roman"/>
                <a:sym typeface="Times New Roman"/>
              </a:rPr>
              <a:t>Grădina de Relaxare, Liniște și Învățare este structurată în patru zone, fiecare cu un anumit specific și cu un anumit tip de materiale:</a:t>
            </a:r>
            <a:endParaRPr sz="5600">
              <a:solidFill>
                <a:srgbClr val="000000"/>
              </a:solidFill>
              <a:latin typeface="Times New Roman"/>
              <a:ea typeface="Times New Roman"/>
              <a:cs typeface="Times New Roman"/>
              <a:sym typeface="Times New Roman"/>
            </a:endParaRPr>
          </a:p>
          <a:p>
            <a:pPr marL="457200" lvl="0" indent="-317500" algn="ctr" rtl="0">
              <a:lnSpc>
                <a:spcPct val="150000"/>
              </a:lnSpc>
              <a:spcBef>
                <a:spcPts val="0"/>
              </a:spcBef>
              <a:spcAft>
                <a:spcPts val="0"/>
              </a:spcAft>
              <a:buClr>
                <a:srgbClr val="000000"/>
              </a:buClr>
              <a:buSzPct val="100000"/>
              <a:buFont typeface="Times New Roman"/>
              <a:buChar char="❏"/>
            </a:pPr>
            <a:r>
              <a:rPr lang="ro" sz="5600" b="1" i="1">
                <a:solidFill>
                  <a:srgbClr val="000000"/>
                </a:solidFill>
                <a:latin typeface="Times New Roman"/>
                <a:ea typeface="Times New Roman"/>
                <a:cs typeface="Times New Roman"/>
                <a:sym typeface="Times New Roman"/>
              </a:rPr>
              <a:t>Zona de Relaxare</a:t>
            </a:r>
            <a:endParaRPr sz="5600" b="1" i="1">
              <a:solidFill>
                <a:srgbClr val="000000"/>
              </a:solidFill>
              <a:latin typeface="Times New Roman"/>
              <a:ea typeface="Times New Roman"/>
              <a:cs typeface="Times New Roman"/>
              <a:sym typeface="Times New Roman"/>
            </a:endParaRPr>
          </a:p>
          <a:p>
            <a:pPr marL="457200" lvl="0" indent="-317500" algn="ctr" rtl="0">
              <a:lnSpc>
                <a:spcPct val="150000"/>
              </a:lnSpc>
              <a:spcBef>
                <a:spcPts val="0"/>
              </a:spcBef>
              <a:spcAft>
                <a:spcPts val="0"/>
              </a:spcAft>
              <a:buClr>
                <a:srgbClr val="000000"/>
              </a:buClr>
              <a:buSzPct val="100000"/>
              <a:buFont typeface="Times New Roman"/>
              <a:buChar char="❏"/>
            </a:pPr>
            <a:r>
              <a:rPr lang="ro" sz="5600" b="1" i="1">
                <a:solidFill>
                  <a:srgbClr val="000000"/>
                </a:solidFill>
                <a:latin typeface="Times New Roman"/>
                <a:ea typeface="Times New Roman"/>
                <a:cs typeface="Times New Roman"/>
                <a:sym typeface="Times New Roman"/>
              </a:rPr>
              <a:t>Zona de </a:t>
            </a:r>
            <a:r>
              <a:rPr lang="ro" sz="5600" b="1" i="1">
                <a:solidFill>
                  <a:schemeClr val="dk1"/>
                </a:solidFill>
                <a:latin typeface="Times New Roman"/>
                <a:ea typeface="Times New Roman"/>
                <a:cs typeface="Times New Roman"/>
                <a:sym typeface="Times New Roman"/>
              </a:rPr>
              <a:t>Liniștire </a:t>
            </a:r>
            <a:endParaRPr sz="5600" b="1" i="1">
              <a:solidFill>
                <a:schemeClr val="dk1"/>
              </a:solidFill>
              <a:latin typeface="Times New Roman"/>
              <a:ea typeface="Times New Roman"/>
              <a:cs typeface="Times New Roman"/>
              <a:sym typeface="Times New Roman"/>
            </a:endParaRPr>
          </a:p>
          <a:p>
            <a:pPr marL="457200" lvl="0" indent="-317500" algn="ctr" rtl="0">
              <a:lnSpc>
                <a:spcPct val="150000"/>
              </a:lnSpc>
              <a:spcBef>
                <a:spcPts val="0"/>
              </a:spcBef>
              <a:spcAft>
                <a:spcPts val="0"/>
              </a:spcAft>
              <a:buClr>
                <a:srgbClr val="000000"/>
              </a:buClr>
              <a:buSzPct val="100000"/>
              <a:buFont typeface="Times New Roman"/>
              <a:buChar char="❏"/>
            </a:pPr>
            <a:r>
              <a:rPr lang="ro" sz="5600" b="1" i="1">
                <a:solidFill>
                  <a:srgbClr val="000000"/>
                </a:solidFill>
                <a:latin typeface="Times New Roman"/>
                <a:ea typeface="Times New Roman"/>
                <a:cs typeface="Times New Roman"/>
                <a:sym typeface="Times New Roman"/>
              </a:rPr>
              <a:t>Zona de </a:t>
            </a:r>
            <a:r>
              <a:rPr lang="ro" sz="5600" b="1" i="1">
                <a:solidFill>
                  <a:schemeClr val="dk1"/>
                </a:solidFill>
                <a:latin typeface="Times New Roman"/>
                <a:ea typeface="Times New Roman"/>
                <a:cs typeface="Times New Roman"/>
                <a:sym typeface="Times New Roman"/>
              </a:rPr>
              <a:t>Învățare</a:t>
            </a:r>
            <a:r>
              <a:rPr lang="ro" sz="5600" b="1" i="1">
                <a:solidFill>
                  <a:srgbClr val="000000"/>
                </a:solidFill>
                <a:latin typeface="Times New Roman"/>
                <a:ea typeface="Times New Roman"/>
                <a:cs typeface="Times New Roman"/>
                <a:sym typeface="Times New Roman"/>
              </a:rPr>
              <a:t> </a:t>
            </a:r>
            <a:endParaRPr sz="5600" b="1" i="1">
              <a:solidFill>
                <a:srgbClr val="000000"/>
              </a:solidFill>
              <a:latin typeface="Times New Roman"/>
              <a:ea typeface="Times New Roman"/>
              <a:cs typeface="Times New Roman"/>
              <a:sym typeface="Times New Roman"/>
            </a:endParaRPr>
          </a:p>
          <a:p>
            <a:pPr marL="457200" lvl="0" indent="-317500" algn="ctr" rtl="0">
              <a:lnSpc>
                <a:spcPct val="150000"/>
              </a:lnSpc>
              <a:spcBef>
                <a:spcPts val="0"/>
              </a:spcBef>
              <a:spcAft>
                <a:spcPts val="0"/>
              </a:spcAft>
              <a:buClr>
                <a:srgbClr val="000000"/>
              </a:buClr>
              <a:buSzPct val="100000"/>
              <a:buFont typeface="Times New Roman"/>
              <a:buChar char="❏"/>
            </a:pPr>
            <a:r>
              <a:rPr lang="ro" sz="5600" b="1" i="1">
                <a:solidFill>
                  <a:srgbClr val="000000"/>
                </a:solidFill>
                <a:latin typeface="Times New Roman"/>
                <a:ea typeface="Times New Roman"/>
                <a:cs typeface="Times New Roman"/>
                <a:sym typeface="Times New Roman"/>
              </a:rPr>
              <a:t>Zona „Pereții ne surprind”.</a:t>
            </a:r>
            <a:endParaRPr sz="5600" b="1" i="1">
              <a:solidFill>
                <a:srgbClr val="000000"/>
              </a:solidFill>
              <a:latin typeface="Times New Roman"/>
              <a:ea typeface="Times New Roman"/>
              <a:cs typeface="Times New Roman"/>
              <a:sym typeface="Times New Roman"/>
            </a:endParaRPr>
          </a:p>
          <a:p>
            <a:pPr marL="0" lvl="0" indent="457200" algn="just" rtl="0">
              <a:lnSpc>
                <a:spcPct val="150000"/>
              </a:lnSpc>
              <a:spcBef>
                <a:spcPts val="1200"/>
              </a:spcBef>
              <a:spcAft>
                <a:spcPts val="0"/>
              </a:spcAft>
              <a:buNone/>
            </a:pPr>
            <a:endParaRPr sz="6800">
              <a:solidFill>
                <a:schemeClr val="dk1"/>
              </a:solidFill>
              <a:latin typeface="Times New Roman"/>
              <a:ea typeface="Times New Roman"/>
              <a:cs typeface="Times New Roman"/>
              <a:sym typeface="Times New Roman"/>
            </a:endParaRPr>
          </a:p>
          <a:p>
            <a:pPr marL="914400" lvl="0" indent="0" algn="just" rtl="0">
              <a:lnSpc>
                <a:spcPct val="150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457200" lvl="0" indent="0" algn="just"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0" algn="just" rtl="0">
              <a:lnSpc>
                <a:spcPct val="150000"/>
              </a:lnSpc>
              <a:spcBef>
                <a:spcPts val="1200"/>
              </a:spcBef>
              <a:spcAft>
                <a:spcPts val="0"/>
              </a:spcAft>
              <a:buNone/>
            </a:pPr>
            <a:endParaRPr>
              <a:solidFill>
                <a:srgbClr val="000000"/>
              </a:solidFill>
              <a:latin typeface="Times New Roman"/>
              <a:ea typeface="Times New Roman"/>
              <a:cs typeface="Times New Roman"/>
              <a:sym typeface="Times New Roman"/>
            </a:endParaRPr>
          </a:p>
          <a:p>
            <a:pPr marL="457200" lvl="0" indent="0" algn="just" rtl="0">
              <a:lnSpc>
                <a:spcPct val="150000"/>
              </a:lnSpc>
              <a:spcBef>
                <a:spcPts val="1200"/>
              </a:spcBef>
              <a:spcAft>
                <a:spcPts val="0"/>
              </a:spcAft>
              <a:buNone/>
            </a:pPr>
            <a:endParaRPr sz="1700">
              <a:solidFill>
                <a:srgbClr val="000000"/>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
        <p:nvSpPr>
          <p:cNvPr id="85" name="Google Shape;85;p18"/>
          <p:cNvSpPr txBox="1"/>
          <p:nvPr/>
        </p:nvSpPr>
        <p:spPr>
          <a:xfrm>
            <a:off x="147000" y="1910525"/>
            <a:ext cx="8857500" cy="29862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ro" b="1">
                <a:latin typeface="Times New Roman"/>
                <a:ea typeface="Times New Roman"/>
                <a:cs typeface="Times New Roman"/>
                <a:sym typeface="Times New Roman"/>
              </a:rPr>
              <a:t>Elementele grădinii și simbolistica acestora: </a:t>
            </a:r>
            <a:endParaRPr b="1">
              <a:latin typeface="Times New Roman"/>
              <a:ea typeface="Times New Roman"/>
              <a:cs typeface="Times New Roman"/>
              <a:sym typeface="Times New Roman"/>
            </a:endParaRPr>
          </a:p>
          <a:p>
            <a:pPr marL="0" lvl="0" indent="0" algn="l" rtl="0">
              <a:spcBef>
                <a:spcPts val="0"/>
              </a:spcBef>
              <a:spcAft>
                <a:spcPts val="0"/>
              </a:spcAft>
              <a:buNone/>
            </a:pPr>
            <a:r>
              <a:rPr lang="ro">
                <a:latin typeface="Times New Roman"/>
                <a:ea typeface="Times New Roman"/>
                <a:cs typeface="Times New Roman"/>
                <a:sym typeface="Times New Roman"/>
              </a:rPr>
              <a:t>PIATRA ‐ Simbol al permanenței, al stabilității și al durabilității;</a:t>
            </a:r>
            <a:endParaRPr sz="1600">
              <a:latin typeface="Times New Roman"/>
              <a:ea typeface="Times New Roman"/>
              <a:cs typeface="Times New Roman"/>
              <a:sym typeface="Times New Roman"/>
            </a:endParaRPr>
          </a:p>
          <a:p>
            <a:pPr marL="0" lvl="0" indent="0" algn="l" rtl="0">
              <a:spcBef>
                <a:spcPts val="0"/>
              </a:spcBef>
              <a:spcAft>
                <a:spcPts val="0"/>
              </a:spcAft>
              <a:buNone/>
            </a:pPr>
            <a:r>
              <a:rPr lang="ro">
                <a:latin typeface="Times New Roman"/>
                <a:ea typeface="Times New Roman"/>
                <a:cs typeface="Times New Roman"/>
                <a:sym typeface="Times New Roman"/>
              </a:rPr>
              <a:t>NISIPUL ‐ Simbol al abundenței și al schimbării;</a:t>
            </a:r>
            <a:endParaRPr>
              <a:latin typeface="Times New Roman"/>
              <a:ea typeface="Times New Roman"/>
              <a:cs typeface="Times New Roman"/>
              <a:sym typeface="Times New Roman"/>
            </a:endParaRPr>
          </a:p>
          <a:p>
            <a:pPr marL="0" lvl="0" indent="0" algn="l" rtl="0">
              <a:spcBef>
                <a:spcPts val="0"/>
              </a:spcBef>
              <a:spcAft>
                <a:spcPts val="0"/>
              </a:spcAft>
              <a:buNone/>
            </a:pPr>
            <a:r>
              <a:rPr lang="ro">
                <a:latin typeface="Times New Roman"/>
                <a:ea typeface="Times New Roman"/>
                <a:cs typeface="Times New Roman"/>
                <a:sym typeface="Times New Roman"/>
              </a:rPr>
              <a:t>CERUL - Simbol al infinitului, al eternității;</a:t>
            </a:r>
            <a:endParaRPr>
              <a:latin typeface="Times New Roman"/>
              <a:ea typeface="Times New Roman"/>
              <a:cs typeface="Times New Roman"/>
              <a:sym typeface="Times New Roman"/>
            </a:endParaRPr>
          </a:p>
          <a:p>
            <a:pPr marL="0" lvl="0" indent="0" algn="l" rtl="0">
              <a:spcBef>
                <a:spcPts val="0"/>
              </a:spcBef>
              <a:spcAft>
                <a:spcPts val="0"/>
              </a:spcAft>
              <a:buNone/>
            </a:pPr>
            <a:r>
              <a:rPr lang="ro">
                <a:solidFill>
                  <a:schemeClr val="dk1"/>
                </a:solidFill>
                <a:latin typeface="Times New Roman"/>
                <a:ea typeface="Times New Roman"/>
                <a:cs typeface="Times New Roman"/>
                <a:sym typeface="Times New Roman"/>
              </a:rPr>
              <a:t>SOARELE ‐ Simbol al luminii și al căldurii;</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ro">
                <a:solidFill>
                  <a:schemeClr val="dk1"/>
                </a:solidFill>
                <a:latin typeface="Times New Roman"/>
                <a:ea typeface="Times New Roman"/>
                <a:cs typeface="Times New Roman"/>
                <a:sym typeface="Times New Roman"/>
              </a:rPr>
              <a:t>AERUL ‐ Simbol al spiritualităţii; </a:t>
            </a:r>
            <a:endParaRPr>
              <a:latin typeface="Times New Roman"/>
              <a:ea typeface="Times New Roman"/>
              <a:cs typeface="Times New Roman"/>
              <a:sym typeface="Times New Roman"/>
            </a:endParaRPr>
          </a:p>
          <a:p>
            <a:pPr marL="0" lvl="0" indent="0" algn="l" rtl="0">
              <a:spcBef>
                <a:spcPts val="0"/>
              </a:spcBef>
              <a:spcAft>
                <a:spcPts val="0"/>
              </a:spcAft>
              <a:buNone/>
            </a:pPr>
            <a:r>
              <a:rPr lang="ro">
                <a:latin typeface="Times New Roman"/>
                <a:ea typeface="Times New Roman"/>
                <a:cs typeface="Times New Roman"/>
                <a:sym typeface="Times New Roman"/>
              </a:rPr>
              <a:t>APA ‐ Simbol al fertilităţii şi al virtuţii;</a:t>
            </a:r>
            <a:endParaRPr>
              <a:latin typeface="Times New Roman"/>
              <a:ea typeface="Times New Roman"/>
              <a:cs typeface="Times New Roman"/>
              <a:sym typeface="Times New Roman"/>
            </a:endParaRPr>
          </a:p>
          <a:p>
            <a:pPr marL="0" lvl="0" indent="0" algn="l" rtl="0">
              <a:spcBef>
                <a:spcPts val="0"/>
              </a:spcBef>
              <a:spcAft>
                <a:spcPts val="0"/>
              </a:spcAft>
              <a:buNone/>
            </a:pPr>
            <a:r>
              <a:rPr lang="ro">
                <a:latin typeface="Times New Roman"/>
                <a:ea typeface="Times New Roman"/>
                <a:cs typeface="Times New Roman"/>
                <a:sym typeface="Times New Roman"/>
              </a:rPr>
              <a:t>ARBORII ‐ Simbol al renașterii;</a:t>
            </a:r>
            <a:endParaRPr>
              <a:latin typeface="Times New Roman"/>
              <a:ea typeface="Times New Roman"/>
              <a:cs typeface="Times New Roman"/>
              <a:sym typeface="Times New Roman"/>
            </a:endParaRPr>
          </a:p>
          <a:p>
            <a:pPr marL="0" lvl="0" indent="0" algn="l" rtl="0">
              <a:spcBef>
                <a:spcPts val="0"/>
              </a:spcBef>
              <a:spcAft>
                <a:spcPts val="0"/>
              </a:spcAft>
              <a:buNone/>
            </a:pPr>
            <a:r>
              <a:rPr lang="ro">
                <a:latin typeface="Times New Roman"/>
                <a:ea typeface="Times New Roman"/>
                <a:cs typeface="Times New Roman"/>
                <a:sym typeface="Times New Roman"/>
              </a:rPr>
              <a:t>FLOAREA ‐ Simbol al armoniei și al copilăriei; PASĂREA ‐ Simbol al sufletului liber;</a:t>
            </a:r>
            <a:endParaRPr>
              <a:latin typeface="Times New Roman"/>
              <a:ea typeface="Times New Roman"/>
              <a:cs typeface="Times New Roman"/>
              <a:sym typeface="Times New Roman"/>
            </a:endParaRPr>
          </a:p>
          <a:p>
            <a:pPr marL="0" lvl="0" indent="0" algn="l" rtl="0">
              <a:spcBef>
                <a:spcPts val="0"/>
              </a:spcBef>
              <a:spcAft>
                <a:spcPts val="0"/>
              </a:spcAft>
              <a:buNone/>
            </a:pPr>
            <a:r>
              <a:rPr lang="ro">
                <a:latin typeface="Times New Roman"/>
                <a:ea typeface="Times New Roman"/>
                <a:cs typeface="Times New Roman"/>
                <a:sym typeface="Times New Roman"/>
              </a:rPr>
              <a:t>VERDELE - Simbol al speranței și al echilibrului între om și natură;</a:t>
            </a:r>
            <a:endParaRPr>
              <a:latin typeface="Times New Roman"/>
              <a:ea typeface="Times New Roman"/>
              <a:cs typeface="Times New Roman"/>
              <a:sym typeface="Times New Roman"/>
            </a:endParaRPr>
          </a:p>
          <a:p>
            <a:pPr marL="0" lvl="0" indent="0" algn="l" rtl="0">
              <a:spcBef>
                <a:spcPts val="0"/>
              </a:spcBef>
              <a:spcAft>
                <a:spcPts val="0"/>
              </a:spcAft>
              <a:buNone/>
            </a:pPr>
            <a:r>
              <a:rPr lang="ro">
                <a:latin typeface="Times New Roman"/>
                <a:ea typeface="Times New Roman"/>
                <a:cs typeface="Times New Roman"/>
                <a:sym typeface="Times New Roman"/>
              </a:rPr>
              <a:t>GALBENUL - Simbol al optimismului, al bucuriei și al nobleții.</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p:nvPr/>
        </p:nvSpPr>
        <p:spPr>
          <a:xfrm>
            <a:off x="1219200" y="819150"/>
            <a:ext cx="70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9"/>
          <p:cNvSpPr txBox="1"/>
          <p:nvPr/>
        </p:nvSpPr>
        <p:spPr>
          <a:xfrm>
            <a:off x="638100" y="2228850"/>
            <a:ext cx="640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2" name="Google Shape;92;p19"/>
          <p:cNvSpPr txBox="1"/>
          <p:nvPr/>
        </p:nvSpPr>
        <p:spPr>
          <a:xfrm>
            <a:off x="638100" y="2114550"/>
            <a:ext cx="817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3" name="Google Shape;93;p19"/>
          <p:cNvSpPr txBox="1"/>
          <p:nvPr/>
        </p:nvSpPr>
        <p:spPr>
          <a:xfrm>
            <a:off x="1019100" y="2324100"/>
            <a:ext cx="640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4" name="Google Shape;94;p19"/>
          <p:cNvSpPr txBox="1"/>
          <p:nvPr/>
        </p:nvSpPr>
        <p:spPr>
          <a:xfrm>
            <a:off x="628650" y="476250"/>
            <a:ext cx="781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5" name="Google Shape;95;p19"/>
          <p:cNvSpPr txBox="1"/>
          <p:nvPr/>
        </p:nvSpPr>
        <p:spPr>
          <a:xfrm>
            <a:off x="285750" y="247650"/>
            <a:ext cx="8401200" cy="502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ro" sz="1750" b="1">
                <a:solidFill>
                  <a:srgbClr val="050505"/>
                </a:solidFill>
                <a:highlight>
                  <a:srgbClr val="FFFFFF"/>
                </a:highlight>
                <a:latin typeface="Times New Roman"/>
                <a:ea typeface="Times New Roman"/>
                <a:cs typeface="Times New Roman"/>
                <a:sym typeface="Times New Roman"/>
              </a:rPr>
              <a:t>Nisipul și pietrele - elemente de bază ale grădinii</a:t>
            </a:r>
            <a:endParaRPr sz="1750" b="1">
              <a:solidFill>
                <a:srgbClr val="050505"/>
              </a:solidFill>
              <a:highlight>
                <a:srgbClr val="FFFFFF"/>
              </a:highlight>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ro"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p>
            <a:pPr marL="0" lvl="0" indent="457200" algn="just" rtl="0">
              <a:lnSpc>
                <a:spcPct val="115000"/>
              </a:lnSpc>
              <a:spcBef>
                <a:spcPts val="0"/>
              </a:spcBef>
              <a:spcAft>
                <a:spcPts val="0"/>
              </a:spcAft>
              <a:buClr>
                <a:schemeClr val="dk1"/>
              </a:buClr>
              <a:buSzPts val="1100"/>
              <a:buFont typeface="Arial"/>
              <a:buNone/>
            </a:pPr>
            <a:r>
              <a:rPr lang="ro" sz="1550">
                <a:solidFill>
                  <a:srgbClr val="050505"/>
                </a:solidFill>
                <a:highlight>
                  <a:srgbClr val="FFFFFF"/>
                </a:highlight>
                <a:latin typeface="Times New Roman"/>
                <a:ea typeface="Times New Roman"/>
                <a:cs typeface="Times New Roman"/>
                <a:sym typeface="Times New Roman"/>
              </a:rPr>
              <a:t>Motivația alegerii acestor materiale poate fi ilustrată  de o veche  pildă  care spune că:</a:t>
            </a:r>
            <a:endParaRPr sz="1550">
              <a:solidFill>
                <a:srgbClr val="050505"/>
              </a:solidFill>
              <a:highlight>
                <a:srgbClr val="FFFFFF"/>
              </a:highlight>
              <a:latin typeface="Times New Roman"/>
              <a:ea typeface="Times New Roman"/>
              <a:cs typeface="Times New Roman"/>
              <a:sym typeface="Times New Roman"/>
            </a:endParaRPr>
          </a:p>
          <a:p>
            <a:pPr marL="0" lvl="0" indent="457200" algn="just" rtl="0">
              <a:lnSpc>
                <a:spcPct val="115000"/>
              </a:lnSpc>
              <a:spcBef>
                <a:spcPts val="0"/>
              </a:spcBef>
              <a:spcAft>
                <a:spcPts val="0"/>
              </a:spcAft>
              <a:buClr>
                <a:schemeClr val="dk1"/>
              </a:buClr>
              <a:buSzPts val="1100"/>
              <a:buFont typeface="Arial"/>
              <a:buNone/>
            </a:pPr>
            <a:r>
              <a:rPr lang="ro" sz="1550">
                <a:solidFill>
                  <a:srgbClr val="050505"/>
                </a:solidFill>
                <a:highlight>
                  <a:srgbClr val="FFFFFF"/>
                </a:highlight>
                <a:latin typeface="Times New Roman"/>
                <a:ea typeface="Times New Roman"/>
                <a:cs typeface="Times New Roman"/>
                <a:sym typeface="Times New Roman"/>
              </a:rPr>
              <a:t>„Doi prieteni mergeau împreună prin deşert. La un moment dat s-au certat şi unul dintre ei i-a spus vorbe grele celuilalt şi l-a lovit. Acesta din urmă, îndurerat, fără cuvinte, </a:t>
            </a:r>
            <a:r>
              <a:rPr lang="ro" sz="1550" i="1">
                <a:solidFill>
                  <a:srgbClr val="050505"/>
                </a:solidFill>
                <a:highlight>
                  <a:srgbClr val="FFFFFF"/>
                </a:highlight>
                <a:latin typeface="Times New Roman"/>
                <a:ea typeface="Times New Roman"/>
                <a:cs typeface="Times New Roman"/>
                <a:sym typeface="Times New Roman"/>
              </a:rPr>
              <a:t>a scris pe nisip: ”Astăzi, cel mai bun prieten m-a jignit şi m-a lovit.”</a:t>
            </a:r>
            <a:endParaRPr sz="1550" i="1">
              <a:solidFill>
                <a:srgbClr val="050505"/>
              </a:solidFill>
              <a:highlight>
                <a:srgbClr val="FFFFFF"/>
              </a:highlight>
              <a:latin typeface="Times New Roman"/>
              <a:ea typeface="Times New Roman"/>
              <a:cs typeface="Times New Roman"/>
              <a:sym typeface="Times New Roman"/>
            </a:endParaRPr>
          </a:p>
          <a:p>
            <a:pPr marL="0" lvl="0" indent="457200" algn="just" rtl="0">
              <a:lnSpc>
                <a:spcPct val="115000"/>
              </a:lnSpc>
              <a:spcBef>
                <a:spcPts val="0"/>
              </a:spcBef>
              <a:spcAft>
                <a:spcPts val="0"/>
              </a:spcAft>
              <a:buClr>
                <a:schemeClr val="dk1"/>
              </a:buClr>
              <a:buSzPts val="1100"/>
              <a:buFont typeface="Arial"/>
              <a:buNone/>
            </a:pPr>
            <a:r>
              <a:rPr lang="ro" sz="1550">
                <a:solidFill>
                  <a:srgbClr val="050505"/>
                </a:solidFill>
                <a:highlight>
                  <a:srgbClr val="FFFFFF"/>
                </a:highlight>
                <a:latin typeface="Times New Roman"/>
                <a:ea typeface="Times New Roman"/>
                <a:cs typeface="Times New Roman"/>
                <a:sym typeface="Times New Roman"/>
              </a:rPr>
              <a:t>Au continuat să meargă şi au ajuns la o oază în lacul căreia au decis să se răcorească. Cel care fusese pălmuit a fost cât pe ce să se înece, dar prietenul său l-a scos la mal. După ce şi-a revenit, cel salvat </a:t>
            </a:r>
            <a:r>
              <a:rPr lang="ro" sz="1550" i="1">
                <a:solidFill>
                  <a:srgbClr val="050505"/>
                </a:solidFill>
                <a:highlight>
                  <a:srgbClr val="FFFFFF"/>
                </a:highlight>
                <a:latin typeface="Times New Roman"/>
                <a:ea typeface="Times New Roman"/>
                <a:cs typeface="Times New Roman"/>
                <a:sym typeface="Times New Roman"/>
              </a:rPr>
              <a:t>a scris pe o piatră: ”Astăzi, prietenul meu cel mai bun a fost lângă mine când am avut nevoie de el.”</a:t>
            </a:r>
            <a:endParaRPr sz="1550" i="1">
              <a:solidFill>
                <a:srgbClr val="050505"/>
              </a:solidFill>
              <a:highlight>
                <a:srgbClr val="FFFFFF"/>
              </a:highlight>
              <a:latin typeface="Times New Roman"/>
              <a:ea typeface="Times New Roman"/>
              <a:cs typeface="Times New Roman"/>
              <a:sym typeface="Times New Roman"/>
            </a:endParaRPr>
          </a:p>
          <a:p>
            <a:pPr marL="0" lvl="0" indent="457200" algn="just" rtl="0">
              <a:lnSpc>
                <a:spcPct val="115000"/>
              </a:lnSpc>
              <a:spcBef>
                <a:spcPts val="0"/>
              </a:spcBef>
              <a:spcAft>
                <a:spcPts val="0"/>
              </a:spcAft>
              <a:buClr>
                <a:schemeClr val="dk1"/>
              </a:buClr>
              <a:buSzPts val="1100"/>
              <a:buFont typeface="Arial"/>
              <a:buNone/>
            </a:pPr>
            <a:r>
              <a:rPr lang="ro" sz="1550">
                <a:solidFill>
                  <a:srgbClr val="050505"/>
                </a:solidFill>
                <a:highlight>
                  <a:srgbClr val="FFFFFF"/>
                </a:highlight>
                <a:latin typeface="Times New Roman"/>
                <a:ea typeface="Times New Roman"/>
                <a:cs typeface="Times New Roman"/>
                <a:sym typeface="Times New Roman"/>
              </a:rPr>
              <a:t>Celălalt l-a întrebat:</a:t>
            </a:r>
            <a:endParaRPr sz="1550">
              <a:solidFill>
                <a:srgbClr val="050505"/>
              </a:solidFill>
              <a:highlight>
                <a:srgbClr val="FFFFFF"/>
              </a:highlight>
              <a:latin typeface="Times New Roman"/>
              <a:ea typeface="Times New Roman"/>
              <a:cs typeface="Times New Roman"/>
              <a:sym typeface="Times New Roman"/>
            </a:endParaRPr>
          </a:p>
          <a:p>
            <a:pPr marL="0" lvl="0" indent="457200" algn="just" rtl="0">
              <a:lnSpc>
                <a:spcPct val="115000"/>
              </a:lnSpc>
              <a:spcBef>
                <a:spcPts val="0"/>
              </a:spcBef>
              <a:spcAft>
                <a:spcPts val="0"/>
              </a:spcAft>
              <a:buClr>
                <a:schemeClr val="dk1"/>
              </a:buClr>
              <a:buSzPts val="1100"/>
              <a:buFont typeface="Arial"/>
              <a:buNone/>
            </a:pPr>
            <a:r>
              <a:rPr lang="ro" sz="1550">
                <a:solidFill>
                  <a:srgbClr val="050505"/>
                </a:solidFill>
                <a:highlight>
                  <a:srgbClr val="FFFFFF"/>
                </a:highlight>
                <a:latin typeface="Times New Roman"/>
                <a:ea typeface="Times New Roman"/>
                <a:cs typeface="Times New Roman"/>
                <a:sym typeface="Times New Roman"/>
              </a:rPr>
              <a:t>– Când te-am lovit ai scris pe nisip, iar acum ai scris pe o piatră. De ce?</a:t>
            </a:r>
            <a:endParaRPr sz="1550">
              <a:solidFill>
                <a:srgbClr val="050505"/>
              </a:solidFill>
              <a:highlight>
                <a:srgbClr val="FFFFFF"/>
              </a:highlight>
              <a:latin typeface="Times New Roman"/>
              <a:ea typeface="Times New Roman"/>
              <a:cs typeface="Times New Roman"/>
              <a:sym typeface="Times New Roman"/>
            </a:endParaRPr>
          </a:p>
          <a:p>
            <a:pPr marL="0" lvl="0" indent="457200" algn="just" rtl="0">
              <a:lnSpc>
                <a:spcPct val="115000"/>
              </a:lnSpc>
              <a:spcBef>
                <a:spcPts val="0"/>
              </a:spcBef>
              <a:spcAft>
                <a:spcPts val="0"/>
              </a:spcAft>
              <a:buClr>
                <a:schemeClr val="dk1"/>
              </a:buClr>
              <a:buSzPts val="1100"/>
              <a:buFont typeface="Arial"/>
              <a:buNone/>
            </a:pPr>
            <a:r>
              <a:rPr lang="ro" sz="1550">
                <a:solidFill>
                  <a:srgbClr val="050505"/>
                </a:solidFill>
                <a:highlight>
                  <a:srgbClr val="FFFFFF"/>
                </a:highlight>
                <a:latin typeface="Times New Roman"/>
                <a:ea typeface="Times New Roman"/>
                <a:cs typeface="Times New Roman"/>
                <a:sym typeface="Times New Roman"/>
              </a:rPr>
              <a:t>Acesta i-a răspuns:</a:t>
            </a:r>
            <a:endParaRPr sz="1550">
              <a:solidFill>
                <a:srgbClr val="050505"/>
              </a:solidFill>
              <a:highlight>
                <a:srgbClr val="FFFFFF"/>
              </a:highlight>
              <a:latin typeface="Times New Roman"/>
              <a:ea typeface="Times New Roman"/>
              <a:cs typeface="Times New Roman"/>
              <a:sym typeface="Times New Roman"/>
            </a:endParaRPr>
          </a:p>
          <a:p>
            <a:pPr marL="0" lvl="0" indent="457200" algn="just" rtl="0">
              <a:lnSpc>
                <a:spcPct val="115000"/>
              </a:lnSpc>
              <a:spcBef>
                <a:spcPts val="0"/>
              </a:spcBef>
              <a:spcAft>
                <a:spcPts val="0"/>
              </a:spcAft>
              <a:buClr>
                <a:schemeClr val="dk1"/>
              </a:buClr>
              <a:buSzPts val="1100"/>
              <a:buFont typeface="Arial"/>
              <a:buNone/>
            </a:pPr>
            <a:r>
              <a:rPr lang="ro" sz="1550">
                <a:solidFill>
                  <a:srgbClr val="050505"/>
                </a:solidFill>
                <a:highlight>
                  <a:srgbClr val="FFFFFF"/>
                </a:highlight>
                <a:latin typeface="Times New Roman"/>
                <a:ea typeface="Times New Roman"/>
                <a:cs typeface="Times New Roman"/>
                <a:sym typeface="Times New Roman"/>
              </a:rPr>
              <a:t>–</a:t>
            </a:r>
            <a:r>
              <a:rPr lang="ro" sz="1550" i="1">
                <a:solidFill>
                  <a:srgbClr val="050505"/>
                </a:solidFill>
                <a:highlight>
                  <a:srgbClr val="FFFFFF"/>
                </a:highlight>
                <a:latin typeface="Times New Roman"/>
                <a:ea typeface="Times New Roman"/>
                <a:cs typeface="Times New Roman"/>
                <a:sym typeface="Times New Roman"/>
              </a:rPr>
              <a:t> Când sunt rănit scriu pe nisip pentru ca vânturile să şteargă amintirea suferinţei, iar când cineva îmi face un bine sap această amintire în piatră, pentru ca ea să dăinuie, neştearsă…"</a:t>
            </a:r>
            <a:endParaRPr sz="1550" i="1">
              <a:solidFill>
                <a:srgbClr val="050505"/>
              </a:solidFill>
              <a:highlight>
                <a:srgbClr val="FFFFFF"/>
              </a:highlight>
              <a:latin typeface="Times New Roman"/>
              <a:ea typeface="Times New Roman"/>
              <a:cs typeface="Times New Roman"/>
              <a:sym typeface="Times New Roman"/>
            </a:endParaRPr>
          </a:p>
          <a:p>
            <a:pPr marL="0" lvl="0" indent="457200" algn="just" rtl="0">
              <a:lnSpc>
                <a:spcPct val="115000"/>
              </a:lnSpc>
              <a:spcBef>
                <a:spcPts val="0"/>
              </a:spcBef>
              <a:spcAft>
                <a:spcPts val="0"/>
              </a:spcAft>
              <a:buClr>
                <a:schemeClr val="dk1"/>
              </a:buClr>
              <a:buSzPts val="1100"/>
              <a:buFont typeface="Arial"/>
              <a:buNone/>
            </a:pPr>
            <a:r>
              <a:rPr lang="ro" sz="1550">
                <a:solidFill>
                  <a:srgbClr val="050505"/>
                </a:solidFill>
                <a:highlight>
                  <a:srgbClr val="FFFFFF"/>
                </a:highlight>
                <a:latin typeface="Times New Roman"/>
                <a:ea typeface="Times New Roman"/>
                <a:cs typeface="Times New Roman"/>
                <a:sym typeface="Times New Roman"/>
              </a:rPr>
              <a:t>Copiii își scriu cu linii în nisip supărările, frustrările, îndoielile, netezesc nisipul, pentru ca apoi să exprime prin pietre bucuria regăsirii de sine și încrederea în puterea de a depăși orice obstacol.</a:t>
            </a:r>
            <a:endParaRPr sz="1550">
              <a:solidFill>
                <a:srgbClr val="050505"/>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177825"/>
            <a:ext cx="37230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ro" sz="2320" b="1">
                <a:latin typeface="Comic Sans MS"/>
                <a:ea typeface="Comic Sans MS"/>
                <a:cs typeface="Comic Sans MS"/>
                <a:sym typeface="Comic Sans MS"/>
              </a:rPr>
              <a:t>ZONA DE RELAXARE</a:t>
            </a:r>
            <a:endParaRPr sz="2320" b="1">
              <a:latin typeface="Comic Sans MS"/>
              <a:ea typeface="Comic Sans MS"/>
              <a:cs typeface="Comic Sans MS"/>
              <a:sym typeface="Comic Sans MS"/>
            </a:endParaRPr>
          </a:p>
        </p:txBody>
      </p:sp>
      <p:sp>
        <p:nvSpPr>
          <p:cNvPr id="101" name="Google Shape;101;p20"/>
          <p:cNvSpPr txBox="1">
            <a:spLocks noGrp="1"/>
          </p:cNvSpPr>
          <p:nvPr>
            <p:ph type="body" idx="1"/>
          </p:nvPr>
        </p:nvSpPr>
        <p:spPr>
          <a:xfrm>
            <a:off x="311700" y="1125750"/>
            <a:ext cx="3602700" cy="2935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457200" algn="just" rtl="0">
              <a:lnSpc>
                <a:spcPct val="150000"/>
              </a:lnSpc>
              <a:spcBef>
                <a:spcPts val="1200"/>
              </a:spcBef>
              <a:spcAft>
                <a:spcPts val="0"/>
              </a:spcAft>
              <a:buNone/>
            </a:pPr>
            <a:r>
              <a:rPr lang="ro" sz="8000">
                <a:solidFill>
                  <a:schemeClr val="dk1"/>
                </a:solidFill>
                <a:latin typeface="Times New Roman"/>
                <a:ea typeface="Times New Roman"/>
                <a:cs typeface="Times New Roman"/>
                <a:sym typeface="Times New Roman"/>
              </a:rPr>
              <a:t>În zona de relaxare, prin jocuri și activități specifice copiii se pregătesc psihic, fizic și emoțional pentru activitatea de învățare pregătită cu minuțiozitate.</a:t>
            </a:r>
            <a:endParaRPr sz="8000">
              <a:latin typeface="Times New Roman"/>
              <a:ea typeface="Times New Roman"/>
              <a:cs typeface="Times New Roman"/>
              <a:sym typeface="Times New Roman"/>
            </a:endParaRPr>
          </a:p>
          <a:p>
            <a:pPr marL="0" lvl="0" indent="0" algn="l" rtl="0">
              <a:spcBef>
                <a:spcPts val="0"/>
              </a:spcBef>
              <a:spcAft>
                <a:spcPts val="1200"/>
              </a:spcAft>
              <a:buNone/>
            </a:pPr>
            <a:endParaRPr sz="4200">
              <a:latin typeface="Times New Roman"/>
              <a:ea typeface="Times New Roman"/>
              <a:cs typeface="Times New Roman"/>
              <a:sym typeface="Times New Roman"/>
            </a:endParaRPr>
          </a:p>
        </p:txBody>
      </p:sp>
      <p:pic>
        <p:nvPicPr>
          <p:cNvPr id="102" name="Google Shape;102;p20"/>
          <p:cNvPicPr preferRelativeResize="0"/>
          <p:nvPr/>
        </p:nvPicPr>
        <p:blipFill>
          <a:blip r:embed="rId3">
            <a:alphaModFix/>
          </a:blip>
          <a:stretch>
            <a:fillRect/>
          </a:stretch>
        </p:blipFill>
        <p:spPr>
          <a:xfrm>
            <a:off x="4034700" y="231450"/>
            <a:ext cx="4796125" cy="46806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06"/>
        <p:cNvGrpSpPr/>
        <p:nvPr/>
      </p:nvGrpSpPr>
      <p:grpSpPr>
        <a:xfrm>
          <a:off x="0" y="0"/>
          <a:ext cx="0" cy="0"/>
          <a:chOff x="0" y="0"/>
          <a:chExt cx="0" cy="0"/>
        </a:xfrm>
      </p:grpSpPr>
      <p:sp>
        <p:nvSpPr>
          <p:cNvPr id="107" name="Google Shape;10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8" name="Google Shape;108;p21"/>
          <p:cNvPicPr preferRelativeResize="0"/>
          <p:nvPr/>
        </p:nvPicPr>
        <p:blipFill>
          <a:blip r:embed="rId3">
            <a:alphaModFix/>
          </a:blip>
          <a:stretch>
            <a:fillRect/>
          </a:stretch>
        </p:blipFill>
        <p:spPr>
          <a:xfrm>
            <a:off x="311700" y="202150"/>
            <a:ext cx="3671950" cy="4739200"/>
          </a:xfrm>
          <a:prstGeom prst="rect">
            <a:avLst/>
          </a:prstGeom>
          <a:noFill/>
          <a:ln>
            <a:noFill/>
          </a:ln>
        </p:spPr>
      </p:pic>
      <p:pic>
        <p:nvPicPr>
          <p:cNvPr id="109" name="Google Shape;109;p21"/>
          <p:cNvPicPr preferRelativeResize="0"/>
          <p:nvPr/>
        </p:nvPicPr>
        <p:blipFill>
          <a:blip r:embed="rId4">
            <a:alphaModFix/>
          </a:blip>
          <a:stretch>
            <a:fillRect/>
          </a:stretch>
        </p:blipFill>
        <p:spPr>
          <a:xfrm>
            <a:off x="5257575" y="202150"/>
            <a:ext cx="3691699" cy="473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On-screen Show (16:9)</PresentationFormat>
  <Paragraphs>110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 Light</vt:lpstr>
      <vt:lpstr>GRĂDINIȚA „PARADISUL COPILĂRIEI” TG. MUREȘ STRUCTURĂ A LICEULUI TEHNOLOGIC „ELECTROMUREȘ”    „GRĂDINA DE RELAXARE, LINIȘTE ȘI ÎNVĂȚARE”</vt:lpstr>
      <vt:lpstr>PowerPoint Presentation</vt:lpstr>
      <vt:lpstr>      Ce este G.R.L.I. ? Este un nou concept outdoor, în care: - G vine de la GRĂDINĂ - R vine de la RELAXARE - L vine de la LINIȘTIRE - Î de la ÎNVĂȚARE. Conceptul a fost creat de Silvia Breben și aduce schimbări de paradigmă în învățământul preșcolar. Este susținut de Asociația Creștini, Ministerul Educației, în parteneriat cu EcoȘcoala și diseminat prin intermediul Scrisorii metodice pentru învățământul preșcolar 2021- 2022. Proiectul a fost pilotat de o echipă de cadre didactice cu dorința de schimbare educațională. A fost preluat de grădinițele deschise la schimbare, la strategii noi de predare, învățare evaluare, în natură. Activitățile grădinițelor participante la implementarea acestui concept sunt mediatizate și diseminate pe grupul de pe facebook ,,Grădina de Relaxare, Liniște și Învățare”:  https://www.facebook.com/Gradina-de-Relaxare-Liniste-si-Invatare-100129568563102/    </vt:lpstr>
      <vt:lpstr>PowerPoint Presentation</vt:lpstr>
      <vt:lpstr>Conceptul G.R.L.I. înseamnă:</vt:lpstr>
      <vt:lpstr>PowerPoint Presentation</vt:lpstr>
      <vt:lpstr>PowerPoint Presentation</vt:lpstr>
      <vt:lpstr>ZONA DE RELAXARE</vt:lpstr>
      <vt:lpstr>PowerPoint Presentation</vt:lpstr>
      <vt:lpstr>ZONA DE LINIȘTIRE</vt:lpstr>
      <vt:lpstr>PowerPoint Presentation</vt:lpstr>
      <vt:lpstr>PowerPoint Presentation</vt:lpstr>
      <vt:lpstr>ZONA DE ÎNVĂȚARE</vt:lpstr>
      <vt:lpstr>PowerPoint Presentation</vt:lpstr>
      <vt:lpstr>ZONA „PEREȚII NE SURPRIND”</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GRĂDINIȚA „PARADISUL COPILĂRIEI” TG. MUREȘ STRUCTURĂ A LICEULUI TEHNOLOGIC „ELECTROMUREȘ”    „GRĂDINA DE RELAXARE, LINIȘTE ȘI ÎNVĂȚARE”</dc:title>
  <dc:creator>veronica</dc:creator>
  <cp:lastModifiedBy>Lenovo</cp:lastModifiedBy>
  <cp:revision>1</cp:revision>
  <dcterms:modified xsi:type="dcterms:W3CDTF">2022-06-10T10:57:16Z</dcterms:modified>
</cp:coreProperties>
</file>